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0" r:id="rId4"/>
    <p:sldId id="258" r:id="rId5"/>
    <p:sldId id="266" r:id="rId6"/>
    <p:sldId id="261" r:id="rId7"/>
    <p:sldId id="270" r:id="rId8"/>
    <p:sldId id="271" r:id="rId9"/>
    <p:sldId id="259" r:id="rId10"/>
    <p:sldId id="277" r:id="rId11"/>
    <p:sldId id="276" r:id="rId12"/>
    <p:sldId id="264" r:id="rId13"/>
    <p:sldId id="262" r:id="rId14"/>
    <p:sldId id="274" r:id="rId15"/>
    <p:sldId id="275" r:id="rId16"/>
    <p:sldId id="272" r:id="rId17"/>
    <p:sldId id="265" r:id="rId18"/>
  </p:sldIdLst>
  <p:sldSz cx="18288000" cy="10287000"/>
  <p:notesSz cx="6858000" cy="9144000"/>
  <p:embeddedFontLst>
    <p:embeddedFont>
      <p:font typeface="페이퍼로지 7 Bold" charset="-127"/>
      <p:bold r:id="rId20"/>
    </p:embeddedFont>
    <p:embeddedFont>
      <p:font typeface="Aileron Bold" panose="020B0600000101010101" charset="0"/>
      <p:regular r:id="rId21"/>
    </p:embeddedFont>
    <p:embeddedFont>
      <p:font typeface="Aileron Heavy" panose="020B0600000101010101" charset="0"/>
      <p:regular r:id="rId22"/>
    </p:embeddedFont>
    <p:embeddedFont>
      <p:font typeface="Bitcount Grid Double Roman Semi" panose="020B0600000101010101" charset="0"/>
      <p:bold r:id="rId23"/>
    </p:embeddedFont>
    <p:embeddedFont>
      <p:font typeface="Work Sans Bold" panose="020B0600000101010101" charset="0"/>
      <p:regular r:id="rId24"/>
      <p:bold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학교안심 알림장 TTF B" panose="02000703000000000000" pitchFamily="2" charset="-127"/>
      <p:bold r:id="rId28"/>
    </p:embeddedFont>
    <p:embeddedFont>
      <p:font typeface="학교안심 알림장 TTF R" panose="02000503000000000000" pitchFamily="2" charset="-127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51AA"/>
    <a:srgbClr val="E3E2DE"/>
    <a:srgbClr val="65A3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01" autoAdjust="0"/>
    <p:restoredTop sz="93817" autoAdjust="0"/>
  </p:normalViewPr>
  <p:slideViewPr>
    <p:cSldViewPr>
      <p:cViewPr varScale="1">
        <p:scale>
          <a:sx n="45" d="100"/>
          <a:sy n="45" d="100"/>
        </p:scale>
        <p:origin x="59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231FE3-586A-4F1F-BAF5-67C4E8B6FDB6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7B9F98-6336-4EFE-9E9D-DD9C0BAEA4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468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소개에서는 팀원 및 역할</a:t>
            </a:r>
            <a:r>
              <a:rPr lang="en-US" altLang="ko-KR" dirty="0"/>
              <a:t>, </a:t>
            </a:r>
            <a:r>
              <a:rPr lang="ko-KR" altLang="en-US" dirty="0"/>
              <a:t>프로젝트 개요</a:t>
            </a:r>
            <a:endParaRPr lang="en-US" altLang="ko-KR" dirty="0"/>
          </a:p>
          <a:p>
            <a:r>
              <a:rPr lang="ko-KR" altLang="en-US" dirty="0"/>
              <a:t>주제 선정 및 목표에서는 선정 배경 및 문제정의</a:t>
            </a:r>
            <a:r>
              <a:rPr lang="en-US" altLang="ko-KR" dirty="0"/>
              <a:t>, </a:t>
            </a:r>
            <a:r>
              <a:rPr lang="ko-KR" altLang="en-US" dirty="0"/>
              <a:t>프로젝트 목표 및 주요 기능</a:t>
            </a:r>
            <a:r>
              <a:rPr lang="en-US" altLang="ko-KR" dirty="0"/>
              <a:t>, </a:t>
            </a:r>
            <a:r>
              <a:rPr lang="ko-KR" altLang="en-US" dirty="0"/>
              <a:t>대상 사용자</a:t>
            </a:r>
            <a:endParaRPr lang="en-US" altLang="ko-KR" dirty="0"/>
          </a:p>
          <a:p>
            <a:r>
              <a:rPr lang="ko-KR" altLang="en-US" dirty="0"/>
              <a:t>시스템 설계 및 개발에서는 사용기술 스택 및 개발환경</a:t>
            </a:r>
            <a:r>
              <a:rPr lang="en-US" altLang="ko-KR" dirty="0"/>
              <a:t>, </a:t>
            </a:r>
            <a:r>
              <a:rPr lang="ko-KR" altLang="en-US" dirty="0"/>
              <a:t>시스템 아키텍처 개요</a:t>
            </a:r>
            <a:r>
              <a:rPr lang="en-US" altLang="ko-KR" dirty="0"/>
              <a:t>, </a:t>
            </a:r>
            <a:r>
              <a:rPr lang="ko-KR" altLang="en-US" dirty="0"/>
              <a:t>데이터베이스 설계</a:t>
            </a:r>
            <a:endParaRPr lang="en-US" altLang="ko-KR" dirty="0"/>
          </a:p>
          <a:p>
            <a:r>
              <a:rPr lang="ko-KR" altLang="en-US" dirty="0"/>
              <a:t>주요 기능 구현에서는 기본기능</a:t>
            </a:r>
            <a:r>
              <a:rPr lang="en-US" altLang="ko-KR" dirty="0"/>
              <a:t>, </a:t>
            </a:r>
            <a:r>
              <a:rPr lang="ko-KR" altLang="en-US" dirty="0"/>
              <a:t>핵심기능</a:t>
            </a:r>
            <a:r>
              <a:rPr lang="en-US" altLang="ko-KR" dirty="0"/>
              <a:t>, </a:t>
            </a:r>
            <a:r>
              <a:rPr lang="ko-KR" altLang="en-US" dirty="0"/>
              <a:t>기술적 어려움 및 해결방안</a:t>
            </a:r>
            <a:endParaRPr lang="en-US" altLang="ko-KR" dirty="0"/>
          </a:p>
          <a:p>
            <a:r>
              <a:rPr lang="ko-KR" altLang="en-US" dirty="0"/>
              <a:t>시연에서는 라이브 시연</a:t>
            </a:r>
            <a:r>
              <a:rPr lang="en-US" altLang="ko-KR" dirty="0"/>
              <a:t>, </a:t>
            </a:r>
            <a:r>
              <a:rPr lang="ko-KR" altLang="en-US" dirty="0"/>
              <a:t>결과나 성과</a:t>
            </a:r>
            <a:endParaRPr lang="en-US" altLang="ko-KR" dirty="0"/>
          </a:p>
          <a:p>
            <a:r>
              <a:rPr lang="ko-KR" altLang="en-US" dirty="0"/>
              <a:t>결론 및 향후 계획에서는 요약과 </a:t>
            </a:r>
            <a:r>
              <a:rPr lang="ko-KR" altLang="en-US" dirty="0" err="1"/>
              <a:t>배운점</a:t>
            </a:r>
            <a:r>
              <a:rPr lang="ko-KR" altLang="en-US" dirty="0"/>
              <a:t> 또는 향후 발전 계획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B9F98-6336-4EFE-9E9D-DD9C0BAEA41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392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NOTICE</a:t>
            </a: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서비스의 공지사항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(notice_____)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은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ADMIN_ROLE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권한을 가진 사용자만 작성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수정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삭제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(CUD)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가 가능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일반 사용자는 오직 조회만 할 수 있음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백엔드에서는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 공지사항을 수정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/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삭제하려는 요청이 들어오면 다음 두 가지를 검사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lvl="2" indent="-457200">
              <a:lnSpc>
                <a:spcPts val="2859"/>
              </a:lnSpc>
              <a:buAutoNum type="arabicParenR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작성자 일치 확인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: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요청한 사용자의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username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이 해당 공지사항의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인 </a:t>
            </a:r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writer_username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과 일치하는지 확인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lvl="2" indent="-457200">
              <a:lnSpc>
                <a:spcPts val="2859"/>
              </a:lnSpc>
              <a:buFontTx/>
              <a:buAutoNum type="arabicParenR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 확인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: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해당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username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에 연결된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테이블의 </a:t>
            </a:r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role_type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이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ADMIN_ROLE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인지 확인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endParaRPr lang="en-US" altLang="ko-KR" dirty="0"/>
          </a:p>
          <a:p>
            <a:r>
              <a:rPr lang="en-US" altLang="ko-KR" dirty="0"/>
              <a:t>BOARD</a:t>
            </a: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게시판 콘텐츠의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CUD(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작성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수정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삭제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)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및 파일 업로드 권한은 오직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USER_ROLE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권한을 가진 사용자에게만 부여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.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회원가입 완료 사용자만 활동 가능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를 통해 작성자 본인 여부와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USER_ROLE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권한을 동시에 검증하여 비회원 접근 차단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파일 종속성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(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무결성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):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게시글 파일은 </a:t>
            </a:r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board_table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의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PK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인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id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를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로 참조하여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1:N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관계 설정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게시물이 삭제되면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연결된 모든 파일도 데이터베이스에서 함께 자동으로 삭제되도록 설정함 →삭제된 게시물에 대한 잔여 파일이 남지 않도록 데이터 무결성을 강력하게 유지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board_table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과 </a:t>
            </a:r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comment_table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또한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1:N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관계이며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게시글 삭제 시 댓글도 함께 삭제되도록 데이터 종속성 명확히 설정</a:t>
            </a:r>
            <a:b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</a:br>
            <a:b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</a:br>
            <a:r>
              <a:rPr lang="en-US" altLang="ko-KR" b="1" dirty="0"/>
              <a:t>JWT</a:t>
            </a:r>
          </a:p>
          <a:p>
            <a:pPr marL="228600" indent="-228600">
              <a:buAutoNum type="arabicParenR"/>
            </a:pPr>
            <a:r>
              <a:rPr lang="ko-KR" altLang="en-US" baseline="0" dirty="0"/>
              <a:t>설계 의도</a:t>
            </a:r>
            <a:r>
              <a:rPr lang="en-US" altLang="ko-KR" baseline="0" dirty="0"/>
              <a:t>: </a:t>
            </a:r>
            <a:r>
              <a:rPr lang="en-US" altLang="ko-KR" baseline="0" dirty="0" err="1"/>
              <a:t>jwttoken</a:t>
            </a:r>
            <a:r>
              <a:rPr lang="en-US" altLang="ko-KR" baseline="0" dirty="0"/>
              <a:t> </a:t>
            </a:r>
            <a:r>
              <a:rPr lang="ko-KR" altLang="en-US" baseline="0" dirty="0"/>
              <a:t>테이블의 </a:t>
            </a:r>
            <a:r>
              <a:rPr lang="en-US" altLang="ko-KR" baseline="0" dirty="0"/>
              <a:t>username </a:t>
            </a:r>
            <a:r>
              <a:rPr lang="ko-KR" altLang="en-US" baseline="0" dirty="0"/>
              <a:t>컬럼에 </a:t>
            </a:r>
            <a:r>
              <a:rPr lang="en-US" altLang="ko-KR" baseline="0" dirty="0"/>
              <a:t>Unique (UQ) </a:t>
            </a:r>
            <a:r>
              <a:rPr lang="ko-KR" altLang="en-US" baseline="0" dirty="0"/>
              <a:t>제약 조건이 설정되어 있음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이로써 한 사용자</a:t>
            </a:r>
            <a:r>
              <a:rPr lang="en-US" altLang="ko-KR" baseline="0" dirty="0"/>
              <a:t>(user)</a:t>
            </a:r>
            <a:r>
              <a:rPr lang="ko-KR" altLang="en-US" baseline="0" dirty="0"/>
              <a:t>는 오직 하나의 유효한 </a:t>
            </a:r>
            <a:r>
              <a:rPr lang="en-US" altLang="ko-KR" baseline="0" dirty="0"/>
              <a:t>Refresh Token</a:t>
            </a:r>
            <a:r>
              <a:rPr lang="ko-KR" altLang="en-US" baseline="0" dirty="0"/>
              <a:t>만 가질 수 있도록 </a:t>
            </a:r>
            <a:r>
              <a:rPr lang="en-US" altLang="ko-KR" baseline="0" dirty="0"/>
              <a:t>1:1 </a:t>
            </a:r>
            <a:r>
              <a:rPr lang="ko-KR" altLang="en-US" baseline="0" dirty="0"/>
              <a:t>관계를 강제함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이는 </a:t>
            </a:r>
            <a:r>
              <a:rPr lang="en-US" altLang="ko-KR" baseline="0" dirty="0"/>
              <a:t>DB </a:t>
            </a:r>
            <a:r>
              <a:rPr lang="ko-KR" altLang="en-US" baseline="0" dirty="0"/>
              <a:t>차원에서 중복 토큰 발행을 막는 중요한 보안 설계</a:t>
            </a:r>
            <a:endParaRPr lang="en-US" altLang="ko-KR" baseline="0" dirty="0"/>
          </a:p>
          <a:p>
            <a:pPr marL="228600" indent="-228600">
              <a:buAutoNum type="arabicParenR"/>
            </a:pPr>
            <a:r>
              <a:rPr lang="en-US" altLang="ko-KR" dirty="0"/>
              <a:t>BE </a:t>
            </a:r>
            <a:r>
              <a:rPr lang="ko-KR" altLang="en-US" dirty="0"/>
              <a:t>로직</a:t>
            </a:r>
            <a:r>
              <a:rPr lang="en-US" altLang="ko-KR" dirty="0"/>
              <a:t>: </a:t>
            </a:r>
            <a:r>
              <a:rPr lang="ko-KR" altLang="en-US" dirty="0"/>
              <a:t>사용자의 </a:t>
            </a:r>
            <a:r>
              <a:rPr lang="en-US" altLang="ko-KR" dirty="0"/>
              <a:t>Access Token</a:t>
            </a:r>
            <a:r>
              <a:rPr lang="ko-KR" altLang="en-US" dirty="0"/>
              <a:t>이 만료되면</a:t>
            </a:r>
            <a:r>
              <a:rPr lang="en-US" altLang="ko-KR" dirty="0"/>
              <a:t>, </a:t>
            </a:r>
            <a:r>
              <a:rPr lang="ko-KR" altLang="en-US" dirty="0"/>
              <a:t>이 테이블에 저장된 </a:t>
            </a:r>
            <a:r>
              <a:rPr lang="en-US" altLang="ko-KR" dirty="0"/>
              <a:t>Refresh Token</a:t>
            </a:r>
            <a:r>
              <a:rPr lang="ko-KR" altLang="en-US" dirty="0"/>
              <a:t>의 유효성을 검사함</a:t>
            </a:r>
            <a:r>
              <a:rPr lang="en-US" altLang="ko-KR" dirty="0"/>
              <a:t>. </a:t>
            </a:r>
            <a:r>
              <a:rPr lang="ko-KR" altLang="en-US" dirty="0"/>
              <a:t>검사 통과 시</a:t>
            </a:r>
            <a:r>
              <a:rPr lang="en-US" altLang="ko-KR" dirty="0"/>
              <a:t>, DB </a:t>
            </a:r>
            <a:r>
              <a:rPr lang="ko-KR" altLang="en-US" dirty="0"/>
              <a:t>접근 없이 토큰만 갱신하여 사용자의 재로그인 없이 세션을 연장하는 핵심 기능을 수행함</a:t>
            </a:r>
            <a:r>
              <a:rPr lang="en-US" altLang="ko-KR" dirty="0"/>
              <a:t>.</a:t>
            </a:r>
          </a:p>
          <a:p>
            <a:pPr marL="228600" indent="-228600">
              <a:buAutoNum type="arabicParenR"/>
            </a:pPr>
            <a:r>
              <a:rPr lang="ko-KR" altLang="en-US" dirty="0"/>
              <a:t>보안 대응</a:t>
            </a:r>
            <a:r>
              <a:rPr lang="en-US" altLang="ko-KR" dirty="0"/>
              <a:t>: </a:t>
            </a:r>
            <a:r>
              <a:rPr lang="ko-KR" altLang="en-US" dirty="0"/>
              <a:t>사용자가 로그아웃을 요청하거나 토큰 탈취가 의심되는 경우</a:t>
            </a:r>
            <a:r>
              <a:rPr lang="en-US" altLang="ko-KR" dirty="0"/>
              <a:t>, </a:t>
            </a:r>
            <a:r>
              <a:rPr lang="ko-KR" altLang="en-US" dirty="0"/>
              <a:t>이 테이블에서 해당 </a:t>
            </a:r>
            <a:r>
              <a:rPr lang="en-US" altLang="ko-KR" dirty="0"/>
              <a:t>Refresh Token </a:t>
            </a:r>
            <a:r>
              <a:rPr lang="ko-KR" altLang="en-US" dirty="0"/>
              <a:t>데이터를 즉시 삭제</a:t>
            </a:r>
            <a:r>
              <a:rPr lang="en-US" altLang="ko-KR" dirty="0"/>
              <a:t>/</a:t>
            </a:r>
            <a:r>
              <a:rPr lang="ko-KR" altLang="en-US" dirty="0"/>
              <a:t>무효화 처리함</a:t>
            </a:r>
            <a:r>
              <a:rPr lang="en-US" altLang="ko-KR" dirty="0"/>
              <a:t>. </a:t>
            </a:r>
            <a:r>
              <a:rPr lang="ko-KR" altLang="en-US" dirty="0"/>
              <a:t>이 테이블이 없으면 토큰 만료 시간까지 강제로 세션을 </a:t>
            </a:r>
            <a:r>
              <a:rPr lang="ko-KR" altLang="en-US" dirty="0" err="1"/>
              <a:t>종료시킬</a:t>
            </a:r>
            <a:r>
              <a:rPr lang="ko-KR" altLang="en-US" dirty="0"/>
              <a:t> 방법이 없음</a:t>
            </a:r>
            <a:r>
              <a:rPr lang="en-US" altLang="ko-KR" dirty="0"/>
              <a:t>.</a:t>
            </a:r>
          </a:p>
          <a:p>
            <a:pPr marL="228600" indent="-228600">
              <a:buAutoNum type="arabicParenR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b="1" dirty="0"/>
              <a:t>SIGNATURE</a:t>
            </a:r>
          </a:p>
          <a:p>
            <a:pPr marL="228600" indent="-228600">
              <a:buAutoNum type="arabicParenR"/>
            </a:pP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설계 의도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b="0" dirty="0"/>
              <a:t> 이 테이블은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전체의 보안 인프라</a:t>
            </a:r>
            <a:r>
              <a:rPr lang="ko-KR" altLang="en-US" b="0" dirty="0"/>
              <a:t>를 담당함</a:t>
            </a:r>
            <a:r>
              <a:rPr lang="en-US" altLang="ko-KR" b="0" dirty="0"/>
              <a:t>. </a:t>
            </a:r>
            <a:r>
              <a:rPr lang="ko-KR" altLang="en-US" b="0" dirty="0"/>
              <a:t>특정 사용자나 게시물과 연결되는 데이터가 아니므로</a:t>
            </a:r>
            <a:r>
              <a:rPr lang="en-US" altLang="ko-KR" b="0" dirty="0"/>
              <a:t>, user </a:t>
            </a:r>
            <a:r>
              <a:rPr lang="ko-KR" altLang="en-US" b="0" dirty="0"/>
              <a:t>테이블 등과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FK</a:t>
            </a:r>
            <a:r>
              <a:rPr lang="ko-KR" altLang="en-US" b="0" dirty="0"/>
              <a:t>관계를 맺지 않고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독립적으로 존재</a:t>
            </a:r>
            <a:r>
              <a:rPr lang="ko-KR" altLang="en-US" b="0" dirty="0"/>
              <a:t>함</a:t>
            </a:r>
            <a:endParaRPr lang="en-US" altLang="ko-KR" b="0" dirty="0"/>
          </a:p>
          <a:p>
            <a:pPr marL="228600" indent="-228600">
              <a:buAutoNum type="arabicParenR"/>
            </a:pPr>
            <a:r>
              <a:rPr lang="ko-KR" altLang="en-US" b="0" dirty="0"/>
              <a:t>역할</a:t>
            </a:r>
            <a:r>
              <a:rPr lang="en-US" altLang="ko-KR" b="0" dirty="0"/>
              <a:t>: </a:t>
            </a:r>
            <a:r>
              <a:rPr lang="en-US" altLang="ko-KR" b="0" dirty="0" err="1"/>
              <a:t>signKey</a:t>
            </a:r>
            <a:r>
              <a:rPr lang="en-US" altLang="ko-KR" b="0" dirty="0"/>
              <a:t> </a:t>
            </a:r>
            <a:r>
              <a:rPr lang="ko-KR" altLang="en-US" b="0" dirty="0"/>
              <a:t>컬럼에는 </a:t>
            </a:r>
            <a:r>
              <a:rPr lang="en-US" altLang="ko-KR" b="0" dirty="0"/>
              <a:t>JWT</a:t>
            </a:r>
            <a:r>
              <a:rPr lang="ko-KR" altLang="en-US" b="0" dirty="0"/>
              <a:t>의 세 번째 부분인 서명을 생성하거나 검증하는 데 사용되는 시스템 공통의 비밀 키가 </a:t>
            </a:r>
            <a:r>
              <a:rPr lang="en-US" altLang="ko-KR" b="0" dirty="0"/>
              <a:t>BLOB </a:t>
            </a:r>
            <a:r>
              <a:rPr lang="ko-KR" altLang="en-US" b="0" dirty="0"/>
              <a:t>타입으로 안전하게 저장</a:t>
            </a:r>
            <a:endParaRPr lang="en-US" altLang="ko-KR" b="0" dirty="0"/>
          </a:p>
          <a:p>
            <a:pPr marL="228600" indent="-228600">
              <a:buAutoNum type="arabicParenR"/>
            </a:pPr>
            <a:r>
              <a:rPr lang="ko-KR" altLang="en-US" b="0" dirty="0"/>
              <a:t>보안 기여</a:t>
            </a:r>
            <a:r>
              <a:rPr lang="en-US" altLang="ko-KR" b="0" dirty="0"/>
              <a:t>: </a:t>
            </a:r>
            <a:r>
              <a:rPr lang="ko-KR" altLang="en-US" b="0" dirty="0"/>
              <a:t>이 비밀 키가 없으면 서버는 자신이 발행한 토큰의 유효성을 검증할 수 없음</a:t>
            </a:r>
            <a:r>
              <a:rPr lang="en-US" altLang="ko-KR" b="0" dirty="0"/>
              <a:t>. </a:t>
            </a:r>
            <a:r>
              <a:rPr lang="ko-KR" altLang="en-US" b="0" dirty="0"/>
              <a:t>이 키를 통해 </a:t>
            </a:r>
            <a:r>
              <a:rPr lang="en-US" altLang="ko-KR" b="0" dirty="0"/>
              <a:t>JWT</a:t>
            </a:r>
            <a:r>
              <a:rPr lang="ko-KR" altLang="en-US" b="0" dirty="0"/>
              <a:t>의 </a:t>
            </a:r>
            <a:r>
              <a:rPr lang="ko-KR" altLang="en-US" b="0" dirty="0" err="1"/>
              <a:t>위변조</a:t>
            </a:r>
            <a:r>
              <a:rPr lang="ko-KR" altLang="en-US" b="0" dirty="0"/>
              <a:t> 여부를 판단하며</a:t>
            </a:r>
            <a:r>
              <a:rPr lang="en-US" altLang="ko-KR" b="0" dirty="0"/>
              <a:t>, </a:t>
            </a:r>
            <a:r>
              <a:rPr lang="ko-KR" altLang="en-US" b="0" dirty="0"/>
              <a:t>이는 사용자 인증 과정의 데이터 무결성을 보장하는 근본적인 장치</a:t>
            </a: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B9F98-6336-4EFE-9E9D-DD9C0BAEA41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393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446933" y="-19514"/>
            <a:ext cx="869053" cy="1860582"/>
            <a:chOff x="0" y="0"/>
            <a:chExt cx="228886" cy="490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886" cy="490030"/>
            </a:xfrm>
            <a:custGeom>
              <a:avLst/>
              <a:gdLst/>
              <a:ahLst/>
              <a:cxnLst/>
              <a:rect l="l" t="t" r="r" b="b"/>
              <a:pathLst>
                <a:path w="228886" h="490030">
                  <a:moveTo>
                    <a:pt x="114443" y="0"/>
                  </a:moveTo>
                  <a:lnTo>
                    <a:pt x="114443" y="0"/>
                  </a:lnTo>
                  <a:cubicBezTo>
                    <a:pt x="144795" y="0"/>
                    <a:pt x="173904" y="12057"/>
                    <a:pt x="195367" y="33520"/>
                  </a:cubicBezTo>
                  <a:cubicBezTo>
                    <a:pt x="216829" y="54982"/>
                    <a:pt x="228886" y="84091"/>
                    <a:pt x="228886" y="114443"/>
                  </a:cubicBezTo>
                  <a:lnTo>
                    <a:pt x="228886" y="375587"/>
                  </a:lnTo>
                  <a:cubicBezTo>
                    <a:pt x="228886" y="405939"/>
                    <a:pt x="216829" y="435048"/>
                    <a:pt x="195367" y="456510"/>
                  </a:cubicBezTo>
                  <a:cubicBezTo>
                    <a:pt x="173904" y="477972"/>
                    <a:pt x="144795" y="490030"/>
                    <a:pt x="114443" y="490030"/>
                  </a:cubicBezTo>
                  <a:lnTo>
                    <a:pt x="114443" y="490030"/>
                  </a:lnTo>
                  <a:cubicBezTo>
                    <a:pt x="84091" y="490030"/>
                    <a:pt x="54982" y="477972"/>
                    <a:pt x="33520" y="456510"/>
                  </a:cubicBezTo>
                  <a:cubicBezTo>
                    <a:pt x="12057" y="435048"/>
                    <a:pt x="0" y="405939"/>
                    <a:pt x="0" y="375587"/>
                  </a:cubicBezTo>
                  <a:lnTo>
                    <a:pt x="0" y="114443"/>
                  </a:lnTo>
                  <a:cubicBezTo>
                    <a:pt x="0" y="84091"/>
                    <a:pt x="12057" y="54982"/>
                    <a:pt x="33520" y="33520"/>
                  </a:cubicBezTo>
                  <a:cubicBezTo>
                    <a:pt x="54982" y="12057"/>
                    <a:pt x="84091" y="0"/>
                    <a:pt x="1144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8886" cy="499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6230600" y="796585"/>
            <a:ext cx="1273538" cy="355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2025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5298DE7-B74C-8E26-5C5F-C471964A0033}"/>
              </a:ext>
            </a:extLst>
          </p:cNvPr>
          <p:cNvGrpSpPr/>
          <p:nvPr/>
        </p:nvGrpSpPr>
        <p:grpSpPr>
          <a:xfrm>
            <a:off x="13324875" y="7494692"/>
            <a:ext cx="4588847" cy="1348199"/>
            <a:chOff x="13324875" y="7494692"/>
            <a:chExt cx="4588847" cy="134819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F5C3486-ADC3-4A5A-A580-AA8CEA7907EA}"/>
                </a:ext>
              </a:extLst>
            </p:cNvPr>
            <p:cNvGrpSpPr/>
            <p:nvPr/>
          </p:nvGrpSpPr>
          <p:grpSpPr>
            <a:xfrm>
              <a:off x="13324875" y="8121636"/>
              <a:ext cx="3599868" cy="721255"/>
              <a:chOff x="12559776" y="9065895"/>
              <a:chExt cx="3599868" cy="721255"/>
            </a:xfrm>
          </p:grpSpPr>
          <p:sp>
            <p:nvSpPr>
              <p:cNvPr id="8" name="TextBox 8"/>
              <p:cNvSpPr txBox="1"/>
              <p:nvPr/>
            </p:nvSpPr>
            <p:spPr>
              <a:xfrm>
                <a:off x="12559776" y="9065895"/>
                <a:ext cx="2851388" cy="30777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400"/>
                  </a:lnSpc>
                  <a:spcBef>
                    <a:spcPct val="0"/>
                  </a:spcBef>
                </a:pPr>
                <a:r>
                  <a:rPr lang="en-US" sz="2400" dirty="0">
                    <a:solidFill>
                      <a:srgbClr val="1351AA"/>
                    </a:solidFill>
                    <a:latin typeface="학교안심 알림장 TTF B" panose="02000703000000000000" pitchFamily="2" charset="-127"/>
                    <a:ea typeface="학교안심 알림장 TTF B" panose="02000703000000000000" pitchFamily="2" charset="-127"/>
                    <a:cs typeface="Work Sans"/>
                    <a:sym typeface="Work Sans"/>
                  </a:rPr>
                  <a:t>PRESENTED BY</a:t>
                </a: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12559776" y="9469755"/>
                <a:ext cx="3599868" cy="31739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430"/>
                  </a:lnSpc>
                  <a:spcBef>
                    <a:spcPct val="0"/>
                  </a:spcBef>
                </a:pPr>
                <a:r>
                  <a:rPr lang="ko-KR" altLang="en-US" sz="2700" b="1" dirty="0">
                    <a:solidFill>
                      <a:srgbClr val="1351AA"/>
                    </a:solidFill>
                    <a:latin typeface="학교안심 알림장 TTF B" panose="02000703000000000000" pitchFamily="2" charset="-127"/>
                    <a:ea typeface="학교안심 알림장 TTF B" panose="02000703000000000000" pitchFamily="2" charset="-127"/>
                    <a:cs typeface="Work Sans Bold"/>
                    <a:sym typeface="Work Sans Bold"/>
                  </a:rPr>
                  <a:t>이수현</a:t>
                </a:r>
                <a:r>
                  <a:rPr lang="en-US" altLang="ko-KR" sz="2700" b="1" dirty="0">
                    <a:solidFill>
                      <a:srgbClr val="1351AA"/>
                    </a:solidFill>
                    <a:latin typeface="학교안심 알림장 TTF B" panose="02000703000000000000" pitchFamily="2" charset="-127"/>
                    <a:ea typeface="학교안심 알림장 TTF B" panose="02000703000000000000" pitchFamily="2" charset="-127"/>
                    <a:cs typeface="Work Sans Bold"/>
                    <a:sym typeface="Work Sans Bold"/>
                  </a:rPr>
                  <a:t> </a:t>
                </a:r>
                <a:r>
                  <a:rPr lang="ko-KR" altLang="en-US" sz="2700" b="1" dirty="0">
                    <a:solidFill>
                      <a:srgbClr val="1351AA"/>
                    </a:solidFill>
                    <a:latin typeface="학교안심 알림장 TTF B" panose="02000703000000000000" pitchFamily="2" charset="-127"/>
                    <a:ea typeface="학교안심 알림장 TTF B" panose="02000703000000000000" pitchFamily="2" charset="-127"/>
                    <a:cs typeface="Work Sans Bold"/>
                    <a:sym typeface="Work Sans Bold"/>
                  </a:rPr>
                  <a:t>이인호</a:t>
                </a:r>
                <a:r>
                  <a:rPr lang="en-US" altLang="ko-KR" sz="2700" b="1" dirty="0">
                    <a:solidFill>
                      <a:srgbClr val="1351AA"/>
                    </a:solidFill>
                    <a:latin typeface="학교안심 알림장 TTF B" panose="02000703000000000000" pitchFamily="2" charset="-127"/>
                    <a:ea typeface="학교안심 알림장 TTF B" panose="02000703000000000000" pitchFamily="2" charset="-127"/>
                    <a:cs typeface="Work Sans Bold"/>
                    <a:sym typeface="Work Sans Bold"/>
                  </a:rPr>
                  <a:t> </a:t>
                </a:r>
                <a:r>
                  <a:rPr lang="ko-KR" altLang="en-US" sz="2700" b="1" dirty="0" err="1">
                    <a:solidFill>
                      <a:srgbClr val="1351AA"/>
                    </a:solidFill>
                    <a:latin typeface="학교안심 알림장 TTF B" panose="02000703000000000000" pitchFamily="2" charset="-127"/>
                    <a:ea typeface="학교안심 알림장 TTF B" panose="02000703000000000000" pitchFamily="2" charset="-127"/>
                    <a:cs typeface="Work Sans Bold"/>
                    <a:sym typeface="Work Sans Bold"/>
                  </a:rPr>
                  <a:t>임새롬</a:t>
                </a:r>
                <a:endParaRPr lang="en-US" sz="2700" b="1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endParaRPr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3324875" y="7494692"/>
              <a:ext cx="4588847" cy="4488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19"/>
                </a:lnSpc>
              </a:pPr>
              <a:r>
                <a:rPr lang="en-US" altLang="ko-KR" sz="3600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2025 BIGDATA UI</a:t>
              </a:r>
              <a:endParaRPr lang="en-US" sz="36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45236D62-8ACE-46F0-7F75-98DA84AC3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4308318"/>
            <a:ext cx="6821587" cy="68215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EE409FCB-66E0-D2E4-CA92-01577A324178}"/>
              </a:ext>
            </a:extLst>
          </p:cNvPr>
          <p:cNvGrpSpPr/>
          <p:nvPr/>
        </p:nvGrpSpPr>
        <p:grpSpPr>
          <a:xfrm>
            <a:off x="206993" y="220624"/>
            <a:ext cx="18166570" cy="6384235"/>
            <a:chOff x="206993" y="220624"/>
            <a:chExt cx="18166570" cy="6384235"/>
          </a:xfrm>
        </p:grpSpPr>
        <p:sp>
          <p:nvSpPr>
            <p:cNvPr id="5" name="TextBox 5"/>
            <p:cNvSpPr txBox="1"/>
            <p:nvPr/>
          </p:nvSpPr>
          <p:spPr>
            <a:xfrm>
              <a:off x="206993" y="220624"/>
              <a:ext cx="13694614" cy="3740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28"/>
                </a:lnSpc>
              </a:pPr>
              <a:r>
                <a:rPr lang="en-US" sz="28028" b="1" spc="-1541" dirty="0">
                  <a:solidFill>
                    <a:srgbClr val="1351AA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Project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890821" y="3014132"/>
              <a:ext cx="15482742" cy="3590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28"/>
                </a:lnSpc>
                <a:spcBef>
                  <a:spcPct val="0"/>
                </a:spcBef>
              </a:pPr>
              <a:r>
                <a:rPr lang="en-US" sz="28028" b="1" u="none" strike="noStrike" spc="-1541" dirty="0">
                  <a:solidFill>
                    <a:srgbClr val="1351AA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Job-A-</a:t>
              </a:r>
              <a:r>
                <a:rPr lang="en-US" sz="28028" b="1" u="none" strike="noStrike" spc="-1541" dirty="0" err="1">
                  <a:solidFill>
                    <a:srgbClr val="1351AA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Yo</a:t>
              </a:r>
              <a:endParaRPr lang="en-US" sz="28028" b="1" u="none" strike="noStrike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18C6A-3668-4CD8-ACC0-E1C9043A9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E654B7BE-C94A-32EB-12B9-74CC65EAC728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1BD4218C-5338-E22F-4E01-D8C48C612563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CFAE47BA-6B1F-B8A5-EB3B-48426021431A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EC872420-482B-28FC-CEB3-A47AA4374C3C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5D35F539-4DB8-E2A5-9483-8ED60A595DC6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07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7AF99231-5BC3-8FFC-4E49-C21A009DF886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Data Analysis Process</a:t>
            </a: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1C90B238-520C-24F3-4B7C-B5221ED99835}"/>
              </a:ext>
            </a:extLst>
          </p:cNvPr>
          <p:cNvSpPr txBox="1"/>
          <p:nvPr/>
        </p:nvSpPr>
        <p:spPr>
          <a:xfrm>
            <a:off x="1219200" y="2911361"/>
            <a:ext cx="132588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/>
            <a:r>
              <a:rPr lang="ko-KR" altLang="en-US" sz="22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행정동경계면적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자료 출처 </a:t>
            </a:r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- 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국토교통부</a:t>
            </a:r>
            <a:endParaRPr lang="en-US" altLang="ko-KR" sz="22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r>
              <a:rPr lang="en-US" altLang="ko-KR" sz="22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shp</a:t>
            </a:r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-&gt; </a:t>
            </a:r>
            <a:r>
              <a:rPr lang="en-US" altLang="ko-KR" sz="22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mpashaper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에서 국제표준 위도 경도로 바꾸는 작업 </a:t>
            </a:r>
            <a:endParaRPr lang="en-US" altLang="ko-KR" sz="22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r>
              <a:rPr lang="ko-KR" altLang="en-US" dirty="0"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공공데이터의 </a:t>
            </a:r>
            <a:r>
              <a:rPr lang="en-US" altLang="ko-KR" dirty="0"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SHP</a:t>
            </a:r>
            <a:r>
              <a:rPr lang="ko-KR" altLang="en-US" dirty="0"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는 보통 </a:t>
            </a:r>
            <a:r>
              <a:rPr lang="en-US" altLang="ko-KR" dirty="0"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UTM-K(Bessel)</a:t>
            </a:r>
            <a:r>
              <a:rPr lang="ko-KR" altLang="en-US" dirty="0"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 같은 국산 좌표계를 쓰는 경우가 많습니다</a:t>
            </a:r>
            <a:r>
              <a:rPr lang="en-US" altLang="ko-KR" dirty="0"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. </a:t>
            </a:r>
            <a:r>
              <a:rPr lang="ko-KR" altLang="en-US" dirty="0"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하지만 카카오 맵</a:t>
            </a:r>
            <a:r>
              <a:rPr lang="en-US" altLang="ko-KR" dirty="0"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(</a:t>
            </a:r>
            <a:r>
              <a:rPr lang="ko-KR" altLang="en-US" dirty="0"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웹 지도</a:t>
            </a:r>
            <a:r>
              <a:rPr lang="en-US" altLang="ko-KR" dirty="0"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)</a:t>
            </a:r>
            <a:r>
              <a:rPr lang="ko-KR" altLang="en-US" dirty="0"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은 전 세계 표준인 </a:t>
            </a:r>
            <a:r>
              <a:rPr lang="en-US" altLang="ko-KR" dirty="0"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WGS84 (</a:t>
            </a:r>
            <a:r>
              <a:rPr lang="ko-KR" altLang="en-US" dirty="0"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위도</a:t>
            </a:r>
            <a:r>
              <a:rPr lang="en-US" altLang="ko-KR" dirty="0"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, </a:t>
            </a:r>
            <a:r>
              <a:rPr lang="ko-KR" altLang="en-US" dirty="0"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경도</a:t>
            </a:r>
            <a:r>
              <a:rPr lang="en-US" altLang="ko-KR" dirty="0"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)</a:t>
            </a:r>
            <a:r>
              <a:rPr lang="ko-KR" altLang="en-US" dirty="0"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 좌표를 사용</a:t>
            </a:r>
            <a:endParaRPr lang="en-US" altLang="ko-KR" dirty="0">
              <a:latin typeface="학교안심 알림장 TTF R" panose="02000503000000000000" pitchFamily="2" charset="-127"/>
              <a:ea typeface="학교안심 알림장 TTF R" panose="02000503000000000000" pitchFamily="2" charset="-127"/>
            </a:endParaRPr>
          </a:p>
          <a:p>
            <a:r>
              <a:rPr lang="en-US" altLang="ko-KR" dirty="0"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ADM_CD":"32060590","ADM_NM":"</a:t>
            </a:r>
            <a:r>
              <a:rPr lang="ko-KR" altLang="en-US" dirty="0" err="1"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청호동</a:t>
            </a:r>
            <a:r>
              <a:rPr lang="en-US" altLang="ko-KR" dirty="0"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"</a:t>
            </a:r>
            <a:endParaRPr lang="ko-KR" altLang="en-US" dirty="0">
              <a:latin typeface="학교안심 알림장 TTF R" panose="02000503000000000000" pitchFamily="2" charset="-127"/>
              <a:ea typeface="학교안심 알림장 TTF R" panose="02000503000000000000" pitchFamily="2" charset="-127"/>
            </a:endParaRPr>
          </a:p>
          <a:p>
            <a:pPr marL="0" lvl="1"/>
            <a:endParaRPr lang="en-US" altLang="ko-KR" sz="22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738A09-88A3-E17C-5410-1F9898F1A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9487" y="4416094"/>
            <a:ext cx="6001790" cy="19455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91E2817-FE10-86BA-2484-957DE4ACF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238" y="5035019"/>
            <a:ext cx="9906000" cy="455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51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2BB99-507A-B2E7-E6DA-873ACA237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2A3C2228-FDFC-DC17-8DC4-1530CFC6886E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8E29B0F1-242E-BCB4-C813-E576C079718D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A0276D6-2C0D-7645-897F-357A4F09DA55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5AC26B5B-8A85-6188-FF66-8BB112595054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B4CBD2FA-3EA7-F1B8-61DF-9BF1745D9D08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07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A1147F5C-7405-2AE0-F6BF-46C9AD5EB12D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Data Analysis Process</a:t>
            </a:r>
          </a:p>
        </p:txBody>
      </p:sp>
    </p:spTree>
    <p:extLst>
      <p:ext uri="{BB962C8B-B14F-4D97-AF65-F5344CB8AC3E}">
        <p14:creationId xmlns:p14="http://schemas.microsoft.com/office/powerpoint/2010/main" val="2935538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6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08</a:t>
            </a: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C6464847-34D4-4614-AEDA-C387F7125F5D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19594D45-1E6D-4B0D-997F-EC22E1DF48DC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Demo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B14872C-7674-E982-17C6-BBDF30BE5AE9}"/>
              </a:ext>
            </a:extLst>
          </p:cNvPr>
          <p:cNvGrpSpPr/>
          <p:nvPr/>
        </p:nvGrpSpPr>
        <p:grpSpPr>
          <a:xfrm>
            <a:off x="476250" y="3491528"/>
            <a:ext cx="4112988" cy="4733155"/>
            <a:chOff x="1832947" y="7010670"/>
            <a:chExt cx="6040451" cy="6191765"/>
          </a:xfrm>
        </p:grpSpPr>
        <p:sp>
          <p:nvSpPr>
            <p:cNvPr id="6" name="TextBox 6"/>
            <p:cNvSpPr txBox="1"/>
            <p:nvPr/>
          </p:nvSpPr>
          <p:spPr>
            <a:xfrm>
              <a:off x="1839942" y="7585621"/>
              <a:ext cx="5672413" cy="1185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0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832947" y="7010670"/>
              <a:ext cx="6040451" cy="61917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회원가입</a:t>
              </a:r>
              <a:br>
                <a:rPr lang="en-US" altLang="ko-KR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</a:b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▽</a:t>
              </a:r>
              <a:br>
                <a:rPr lang="en-US" altLang="ko-KR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</a:b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마이페이지에서 비밀번호 변경</a:t>
              </a:r>
              <a:endPara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▽</a:t>
              </a:r>
              <a:endPara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변경된 비밀번호로 로그인</a:t>
              </a:r>
              <a:endPara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▽</a:t>
              </a:r>
              <a:endPara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계정 삭제</a:t>
              </a:r>
              <a:endPara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indent="0" algn="ctr">
                <a:lnSpc>
                  <a:spcPct val="150000"/>
                </a:lnSpc>
              </a:pPr>
              <a:endParaRPr 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81D2003-C472-FCF4-130C-CA9EB9048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"/>
          <a:stretch>
            <a:fillRect/>
          </a:stretch>
        </p:blipFill>
        <p:spPr>
          <a:xfrm>
            <a:off x="4876800" y="2802499"/>
            <a:ext cx="12669980" cy="626245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09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E9DD8711-B95D-4537-9A41-575D5EE1ADE2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50F7EE36-33A5-4317-8B01-1C0830204365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Demo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666188-3FB8-F723-0781-50D0A79CD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/>
          <a:stretch>
            <a:fillRect/>
          </a:stretch>
        </p:blipFill>
        <p:spPr>
          <a:xfrm>
            <a:off x="5420160" y="2933700"/>
            <a:ext cx="11939414" cy="5896654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C831A33C-BF09-7981-2260-8A8414B68886}"/>
              </a:ext>
            </a:extLst>
          </p:cNvPr>
          <p:cNvSpPr txBox="1"/>
          <p:nvPr/>
        </p:nvSpPr>
        <p:spPr>
          <a:xfrm>
            <a:off x="304800" y="4115421"/>
            <a:ext cx="4943910" cy="3533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ct val="150000"/>
              </a:lnSpc>
            </a:pPr>
            <a: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USER </a:t>
            </a: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권한 확인</a:t>
            </a:r>
            <a:b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▽</a:t>
            </a:r>
            <a:endParaRPr lang="en-US" altLang="ko-KR" sz="2599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indent="0" algn="ctr">
              <a:lnSpc>
                <a:spcPct val="150000"/>
              </a:lnSpc>
            </a:pPr>
            <a: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Community </a:t>
            </a: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글 생성</a:t>
            </a:r>
            <a: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599" b="1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쉉수정</a:t>
            </a:r>
            <a: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삭제 가능</a:t>
            </a:r>
            <a:endParaRPr lang="en-US" altLang="ko-KR" sz="2599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indent="0" algn="ctr">
              <a:lnSpc>
                <a:spcPct val="150000"/>
              </a:lnSpc>
            </a:pP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▽</a:t>
            </a:r>
            <a: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</a:t>
            </a:r>
          </a:p>
          <a:p>
            <a:pPr marL="0" lvl="1" indent="0" algn="ctr">
              <a:lnSpc>
                <a:spcPct val="150000"/>
              </a:lnSpc>
            </a:pP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댓글 생성 가능</a:t>
            </a:r>
            <a:b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endParaRPr lang="en-US" sz="2599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D7EA4A-3DF2-9A6B-DD47-F71B485B3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6">
            <a:extLst>
              <a:ext uri="{FF2B5EF4-FFF2-40B4-BE49-F238E27FC236}">
                <a16:creationId xmlns:a16="http://schemas.microsoft.com/office/drawing/2014/main" id="{548B8BD6-EC20-8FEC-05E2-1C725B2855B1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24D75C56-454E-37FF-92C4-9D007E266E70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D77F9FD7-AF69-00E1-2EAA-9EA9FE20F470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9" name="TextBox 29">
            <a:extLst>
              <a:ext uri="{FF2B5EF4-FFF2-40B4-BE49-F238E27FC236}">
                <a16:creationId xmlns:a16="http://schemas.microsoft.com/office/drawing/2014/main" id="{91EAD093-C809-01A9-A679-AA719786C7F8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08</a:t>
            </a: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2C6BF82C-BD92-31A7-6D9F-8865A29C53E6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FF371FF1-82E5-C63F-F555-9E6FCCE65FD8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Demo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AF8DC53-1829-184D-E2BE-BE75FAF1626A}"/>
              </a:ext>
            </a:extLst>
          </p:cNvPr>
          <p:cNvGrpSpPr/>
          <p:nvPr/>
        </p:nvGrpSpPr>
        <p:grpSpPr>
          <a:xfrm>
            <a:off x="390728" y="4838700"/>
            <a:ext cx="4112988" cy="3533211"/>
            <a:chOff x="1832947" y="7010670"/>
            <a:chExt cx="6040451" cy="4622035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8ABAB10B-D58E-1151-1864-28A717FE5AE7}"/>
                </a:ext>
              </a:extLst>
            </p:cNvPr>
            <p:cNvSpPr txBox="1"/>
            <p:nvPr/>
          </p:nvSpPr>
          <p:spPr>
            <a:xfrm>
              <a:off x="1839942" y="7585621"/>
              <a:ext cx="5672413" cy="1185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00"/>
                </a:lnSpc>
              </a:pPr>
              <a:endParaRPr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E00C80D-68EA-5E5B-49F9-4198E6FD8ACA}"/>
                </a:ext>
              </a:extLst>
            </p:cNvPr>
            <p:cNvSpPr txBox="1"/>
            <p:nvPr/>
          </p:nvSpPr>
          <p:spPr>
            <a:xfrm>
              <a:off x="1832947" y="7010670"/>
              <a:ext cx="6040451" cy="46220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공지사항</a:t>
              </a:r>
              <a:br>
                <a:rPr lang="en-US" altLang="ko-KR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</a:b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▽</a:t>
              </a:r>
              <a:endPara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indent="0" algn="ctr">
                <a:lnSpc>
                  <a:spcPct val="150000"/>
                </a:lnSpc>
              </a:pPr>
              <a:r>
                <a:rPr lang="ko-KR" altLang="en-US" sz="2599" b="1" dirty="0" err="1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ㅁ</a:t>
              </a:r>
              <a:r>
                <a:rPr lang="en-US" altLang="ko-KR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ADMIN </a:t>
              </a: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권한만</a:t>
              </a:r>
              <a:endPara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indent="0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글</a:t>
              </a:r>
              <a:r>
                <a:rPr lang="en-US" altLang="ko-KR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 </a:t>
              </a: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생성</a:t>
              </a:r>
              <a:r>
                <a:rPr lang="en-US" altLang="ko-KR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, </a:t>
              </a: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수정</a:t>
              </a:r>
              <a:r>
                <a:rPr lang="en-US" altLang="ko-KR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, </a:t>
              </a: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삭제 가능</a:t>
              </a:r>
              <a:br>
                <a:rPr lang="en-US" altLang="ko-KR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</a:br>
              <a:endPara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indent="0" algn="ctr">
                <a:lnSpc>
                  <a:spcPct val="150000"/>
                </a:lnSpc>
              </a:pPr>
              <a:endParaRPr 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BD20726-7D35-4FF1-B1E4-290E6C1B24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"/>
          <a:stretch/>
        </p:blipFill>
        <p:spPr>
          <a:xfrm>
            <a:off x="5029200" y="2675545"/>
            <a:ext cx="12893472" cy="635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50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20E85D-E4CA-EAB8-E2C7-09227FE0E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>
            <a:extLst>
              <a:ext uri="{FF2B5EF4-FFF2-40B4-BE49-F238E27FC236}">
                <a16:creationId xmlns:a16="http://schemas.microsoft.com/office/drawing/2014/main" id="{AEAE2864-EC67-7D8F-8954-3D7A4DC46672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E6FCAB9-1464-3E3B-D113-B0DAF8E08486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0C4CA1BD-2807-F56F-E622-22E47CE80114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EEC4D0E6-B010-82ED-7C15-88F94C6C32E0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09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AE8E9C9F-6843-2133-37DC-6746BA10A3B0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8A59784D-9BF4-B170-629E-A271178C92D5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Demo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BE65B655-F186-83E3-1922-86D62340875E}"/>
              </a:ext>
            </a:extLst>
          </p:cNvPr>
          <p:cNvSpPr txBox="1"/>
          <p:nvPr/>
        </p:nvSpPr>
        <p:spPr>
          <a:xfrm>
            <a:off x="228600" y="4724578"/>
            <a:ext cx="4552950" cy="2333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ct val="150000"/>
              </a:lnSpc>
            </a:pPr>
            <a:r>
              <a:rPr lang="ko-KR" altLang="en-US" sz="2599" b="1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챗봇에</a:t>
            </a: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사이트 관련 질문은 구현</a:t>
            </a:r>
            <a: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X</a:t>
            </a:r>
            <a:b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▽</a:t>
            </a:r>
            <a:b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r>
              <a:rPr lang="ko-KR" altLang="en-US" sz="2599" b="1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메인페이지</a:t>
            </a: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ㄴ</a:t>
            </a:r>
            <a: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drop box </a:t>
            </a: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에 따라</a:t>
            </a:r>
            <a:endParaRPr lang="en-US" altLang="ko-KR" sz="2599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indent="0" algn="ctr">
              <a:lnSpc>
                <a:spcPct val="150000"/>
              </a:lnSpc>
            </a:pP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해당 구</a:t>
            </a:r>
            <a: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분기에 따른 차트 변화</a:t>
            </a:r>
            <a: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</a:t>
            </a:r>
            <a:endParaRPr lang="en-US" sz="2599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C5808A-C34D-4CEB-8F34-DCB91A101A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"/>
          <a:stretch/>
        </p:blipFill>
        <p:spPr>
          <a:xfrm>
            <a:off x="4953000" y="3086100"/>
            <a:ext cx="12678364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867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6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12</a:t>
            </a:r>
            <a:endParaRPr lang="en-US" sz="2499" b="1" dirty="0">
              <a:solidFill>
                <a:srgbClr val="E3E2DE"/>
              </a:solidFill>
              <a:latin typeface="Work Sans Bold"/>
              <a:ea typeface="Work Sans Bold"/>
              <a:cs typeface="Work Sans Bold"/>
              <a:sym typeface="Work Sans Bold"/>
            </a:endParaRP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C6464847-34D4-4614-AEDA-C387F7125F5D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Conclusion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19594D45-1E6D-4B0D-997F-EC22E1DF48DC}"/>
              </a:ext>
            </a:extLst>
          </p:cNvPr>
          <p:cNvSpPr txBox="1"/>
          <p:nvPr/>
        </p:nvSpPr>
        <p:spPr>
          <a:xfrm>
            <a:off x="609599" y="2074444"/>
            <a:ext cx="1034415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Review of Development Challenges &amp; Future Work</a:t>
            </a: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8E95FE82-BF91-47DF-9E8F-DA2CD620E65F}"/>
              </a:ext>
            </a:extLst>
          </p:cNvPr>
          <p:cNvSpPr txBox="1"/>
          <p:nvPr/>
        </p:nvSpPr>
        <p:spPr>
          <a:xfrm>
            <a:off x="4514849" y="2953983"/>
            <a:ext cx="12877800" cy="200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개발 초기에 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FE/BE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분리가 명확하지 않아 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Merge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충돌이 자주 발생했지만 이를 계기로 역할 분담과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브랜치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전략의 필요성을 알게 되었고 협업 방식을 더 탄탄하게 다듬는 기회가 되었습니다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</a:p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또 서비스 전체 흐름에 대한 이해가 부족했던 부분이 있었지만 이번 경험을 통해 구조적인 이해의 중요성을 깨닫고 앞으로 더 빠르게 적응할 수 있을 것 같습니다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</a:p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초기에는 필요한 데이터가 충분하지 않아 임시 데이터로 개발을 진행했지만 덕분에 주요 기능의 흐름을 빠르게 검증할 수 있었습니다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이후 실제 데이터를 확보하면 이를 기반으로 기능을 자연스럽게 확장해 나갈 예정입니다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  <a:endParaRPr lang="en-US" altLang="ko-KR" sz="2199" u="none" strike="noStrike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26EEA44A-0221-E02C-2CEC-E686FBCC3662}"/>
              </a:ext>
            </a:extLst>
          </p:cNvPr>
          <p:cNvSpPr txBox="1"/>
          <p:nvPr/>
        </p:nvSpPr>
        <p:spPr>
          <a:xfrm>
            <a:off x="4616887" y="7601134"/>
            <a:ext cx="12877799" cy="2333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웹사이트 작업을 처음 해보니 단순히 기능 구현만 생각했지만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검색창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기능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페이지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네이션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등 예상치 못한 기술적 구현 요소가 많다는 것을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깨달았습니다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다음 프로젝트에서 기획단계부터 차근차근 밟아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비기능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요구사항에 대해서 분석하고 기간을 명확하게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할당해야겠다고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느꼈습니다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</a:p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또 일정관리는 했지만 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API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명세 변경 사항이나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커밋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충돌이 발생했을 때 실시간 소통이 부족했습니다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그래서 고안한 방식이 커밋할 때마다 진행상황 공유와 리드미를 통한 각자 작업보고를 공유하는 방식으로 협업을 진행하는 것이었습니다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</a:p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이 경험을 통해 체계적인 기획과 끊임없는 소통으로 전반적인 협업 효율을 높일 수 있는 방법에 대해 배웠습니다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43E8C77-879F-AA53-DBD3-D2472A8408A2}"/>
              </a:ext>
            </a:extLst>
          </p:cNvPr>
          <p:cNvSpPr txBox="1"/>
          <p:nvPr/>
        </p:nvSpPr>
        <p:spPr>
          <a:xfrm>
            <a:off x="4648200" y="5380244"/>
            <a:ext cx="12336150" cy="1667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문서 없이 바로 코드 작업을 진행해 부족한 부분이 많이 느껴졌는데 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DB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필드명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입력값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정의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API URL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에 대해 미리 정의를 내리고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작업해야겠다고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생각했습니다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</a:p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또 개발환경 차이로 인해 설정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·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버전 문제에 많은 시간 소모를 느껴 다음 작업을 한다면 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Docker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기반 가상 개발환경을 구성해 환경 표준화 후 프로젝트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진행해야겠습니다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  <a:endParaRPr lang="ko-KR" altLang="en-US" sz="2199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전반적인 기획 단계에서 전체 일정 수립 후 개발 진행해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Jira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로 프로젝트 관리 강화하지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못한게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아쉬웠습니다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  <a:endParaRPr lang="en-US" altLang="ko-KR" sz="2199" u="none" strike="noStrike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FD42F43-E688-4552-B794-497EE156BC47}"/>
              </a:ext>
            </a:extLst>
          </p:cNvPr>
          <p:cNvGrpSpPr/>
          <p:nvPr/>
        </p:nvGrpSpPr>
        <p:grpSpPr>
          <a:xfrm>
            <a:off x="1652898" y="2783345"/>
            <a:ext cx="2362200" cy="2251080"/>
            <a:chOff x="1591426" y="2988409"/>
            <a:chExt cx="2362200" cy="2251080"/>
          </a:xfrm>
        </p:grpSpPr>
        <p:grpSp>
          <p:nvGrpSpPr>
            <p:cNvPr id="4" name="Group 15">
              <a:extLst>
                <a:ext uri="{FF2B5EF4-FFF2-40B4-BE49-F238E27FC236}">
                  <a16:creationId xmlns:a16="http://schemas.microsoft.com/office/drawing/2014/main" id="{267018C5-A6D3-BF7B-0777-BE44EAC7CD2D}"/>
                </a:ext>
              </a:extLst>
            </p:cNvPr>
            <p:cNvGrpSpPr/>
            <p:nvPr/>
          </p:nvGrpSpPr>
          <p:grpSpPr>
            <a:xfrm>
              <a:off x="1771387" y="3159047"/>
              <a:ext cx="1981200" cy="1930400"/>
              <a:chOff x="0" y="0"/>
              <a:chExt cx="13638667" cy="13716000"/>
            </a:xfrm>
          </p:grpSpPr>
          <p:sp>
            <p:nvSpPr>
              <p:cNvPr id="5" name="Freeform 16">
                <a:extLst>
                  <a:ext uri="{FF2B5EF4-FFF2-40B4-BE49-F238E27FC236}">
                    <a16:creationId xmlns:a16="http://schemas.microsoft.com/office/drawing/2014/main" id="{A3747182-0CE9-C373-D1A8-48DAAB8F4696}"/>
                  </a:ext>
                </a:extLst>
              </p:cNvPr>
              <p:cNvSpPr/>
              <p:nvPr/>
            </p:nvSpPr>
            <p:spPr>
              <a:xfrm>
                <a:off x="0" y="0"/>
                <a:ext cx="13638667" cy="13716000"/>
              </a:xfrm>
              <a:custGeom>
                <a:avLst/>
                <a:gdLst/>
                <a:ahLst/>
                <a:cxnLst/>
                <a:rect l="l" t="t" r="r" b="b"/>
                <a:pathLst>
                  <a:path w="13638667" h="13716000">
                    <a:moveTo>
                      <a:pt x="6819327" y="0"/>
                    </a:moveTo>
                    <a:lnTo>
                      <a:pt x="6819341" y="0"/>
                    </a:lnTo>
                    <a:cubicBezTo>
                      <a:pt x="10585552" y="1"/>
                      <a:pt x="13638667" y="3070429"/>
                      <a:pt x="13638667" y="6857994"/>
                    </a:cubicBezTo>
                    <a:lnTo>
                      <a:pt x="13638667" y="13716000"/>
                    </a:lnTo>
                    <a:lnTo>
                      <a:pt x="0" y="13716000"/>
                    </a:lnTo>
                    <a:lnTo>
                      <a:pt x="0" y="6857994"/>
                    </a:lnTo>
                    <a:cubicBezTo>
                      <a:pt x="0" y="3070428"/>
                      <a:pt x="3053117" y="0"/>
                      <a:pt x="6819327" y="0"/>
                    </a:cubicBezTo>
                    <a:close/>
                  </a:path>
                </a:pathLst>
              </a:custGeom>
              <a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8" name="순서도: 지연 7">
              <a:extLst>
                <a:ext uri="{FF2B5EF4-FFF2-40B4-BE49-F238E27FC236}">
                  <a16:creationId xmlns:a16="http://schemas.microsoft.com/office/drawing/2014/main" id="{5517EC7F-8DB5-4175-873A-15407D998564}"/>
                </a:ext>
              </a:extLst>
            </p:cNvPr>
            <p:cNvSpPr/>
            <p:nvPr/>
          </p:nvSpPr>
          <p:spPr>
            <a:xfrm rot="16200000">
              <a:off x="1646986" y="2932849"/>
              <a:ext cx="2251080" cy="2362200"/>
            </a:xfrm>
            <a:prstGeom prst="flowChartDelay">
              <a:avLst/>
            </a:prstGeom>
            <a:noFill/>
            <a:ln>
              <a:solidFill>
                <a:srgbClr val="E3E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70A435D-4D9F-44EE-93D2-2C7F49A66F34}"/>
              </a:ext>
            </a:extLst>
          </p:cNvPr>
          <p:cNvGrpSpPr/>
          <p:nvPr/>
        </p:nvGrpSpPr>
        <p:grpSpPr>
          <a:xfrm>
            <a:off x="1638103" y="5176900"/>
            <a:ext cx="2362200" cy="2251080"/>
            <a:chOff x="1652897" y="5452208"/>
            <a:chExt cx="2362200" cy="2251080"/>
          </a:xfrm>
        </p:grpSpPr>
        <p:grpSp>
          <p:nvGrpSpPr>
            <p:cNvPr id="2" name="Group 13">
              <a:extLst>
                <a:ext uri="{FF2B5EF4-FFF2-40B4-BE49-F238E27FC236}">
                  <a16:creationId xmlns:a16="http://schemas.microsoft.com/office/drawing/2014/main" id="{8C194D83-16DD-B807-DA31-D1414D8E167B}"/>
                </a:ext>
              </a:extLst>
            </p:cNvPr>
            <p:cNvGrpSpPr/>
            <p:nvPr/>
          </p:nvGrpSpPr>
          <p:grpSpPr>
            <a:xfrm>
              <a:off x="1843397" y="5647623"/>
              <a:ext cx="1981200" cy="1930399"/>
              <a:chOff x="270400" y="-17562"/>
              <a:chExt cx="13638667" cy="13716000"/>
            </a:xfrm>
          </p:grpSpPr>
          <p:sp>
            <p:nvSpPr>
              <p:cNvPr id="3" name="Freeform 14">
                <a:extLst>
                  <a:ext uri="{FF2B5EF4-FFF2-40B4-BE49-F238E27FC236}">
                    <a16:creationId xmlns:a16="http://schemas.microsoft.com/office/drawing/2014/main" id="{B77E1E0A-9F37-F702-E240-DBCF63D73640}"/>
                  </a:ext>
                </a:extLst>
              </p:cNvPr>
              <p:cNvSpPr/>
              <p:nvPr/>
            </p:nvSpPr>
            <p:spPr>
              <a:xfrm>
                <a:off x="270400" y="-17562"/>
                <a:ext cx="13638667" cy="13716000"/>
              </a:xfrm>
              <a:custGeom>
                <a:avLst/>
                <a:gdLst/>
                <a:ahLst/>
                <a:cxnLst/>
                <a:rect l="l" t="t" r="r" b="b"/>
                <a:pathLst>
                  <a:path w="13638667" h="13716000">
                    <a:moveTo>
                      <a:pt x="6819327" y="0"/>
                    </a:moveTo>
                    <a:lnTo>
                      <a:pt x="6819341" y="0"/>
                    </a:lnTo>
                    <a:cubicBezTo>
                      <a:pt x="10585552" y="1"/>
                      <a:pt x="13638667" y="3070429"/>
                      <a:pt x="13638667" y="6857994"/>
                    </a:cubicBezTo>
                    <a:lnTo>
                      <a:pt x="13638667" y="13716000"/>
                    </a:lnTo>
                    <a:lnTo>
                      <a:pt x="0" y="13716000"/>
                    </a:lnTo>
                    <a:lnTo>
                      <a:pt x="0" y="6857994"/>
                    </a:lnTo>
                    <a:cubicBezTo>
                      <a:pt x="0" y="3070428"/>
                      <a:pt x="3053117" y="0"/>
                      <a:pt x="6819327" y="0"/>
                    </a:cubicBezTo>
                    <a:close/>
                  </a:path>
                </a:pathLst>
              </a:custGeom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18" name="순서도: 지연 17">
              <a:extLst>
                <a:ext uri="{FF2B5EF4-FFF2-40B4-BE49-F238E27FC236}">
                  <a16:creationId xmlns:a16="http://schemas.microsoft.com/office/drawing/2014/main" id="{1D79A97E-22D1-45A5-8607-F51139F969D6}"/>
                </a:ext>
              </a:extLst>
            </p:cNvPr>
            <p:cNvSpPr/>
            <p:nvPr/>
          </p:nvSpPr>
          <p:spPr>
            <a:xfrm rot="16200000">
              <a:off x="1708457" y="5396648"/>
              <a:ext cx="2251080" cy="2362200"/>
            </a:xfrm>
            <a:prstGeom prst="flowChartDelay">
              <a:avLst/>
            </a:prstGeom>
            <a:noFill/>
            <a:ln>
              <a:solidFill>
                <a:srgbClr val="E3E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8668114-749B-44AF-AC5F-2019E96DEEB5}"/>
              </a:ext>
            </a:extLst>
          </p:cNvPr>
          <p:cNvGrpSpPr/>
          <p:nvPr/>
        </p:nvGrpSpPr>
        <p:grpSpPr>
          <a:xfrm>
            <a:off x="1652898" y="7578022"/>
            <a:ext cx="2362200" cy="2251080"/>
            <a:chOff x="1928305" y="7650160"/>
            <a:chExt cx="2362200" cy="2251080"/>
          </a:xfrm>
        </p:grpSpPr>
        <p:grpSp>
          <p:nvGrpSpPr>
            <p:cNvPr id="13" name="Group 13"/>
            <p:cNvGrpSpPr/>
            <p:nvPr/>
          </p:nvGrpSpPr>
          <p:grpSpPr>
            <a:xfrm>
              <a:off x="2104010" y="7810500"/>
              <a:ext cx="1981200" cy="1930400"/>
              <a:chOff x="0" y="0"/>
              <a:chExt cx="13638667" cy="13716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638667" cy="13716000"/>
              </a:xfrm>
              <a:custGeom>
                <a:avLst/>
                <a:gdLst/>
                <a:ahLst/>
                <a:cxnLst/>
                <a:rect l="l" t="t" r="r" b="b"/>
                <a:pathLst>
                  <a:path w="13638667" h="13716000">
                    <a:moveTo>
                      <a:pt x="6819327" y="0"/>
                    </a:moveTo>
                    <a:lnTo>
                      <a:pt x="6819341" y="0"/>
                    </a:lnTo>
                    <a:cubicBezTo>
                      <a:pt x="10585552" y="1"/>
                      <a:pt x="13638667" y="3070429"/>
                      <a:pt x="13638667" y="6857994"/>
                    </a:cubicBezTo>
                    <a:lnTo>
                      <a:pt x="13638667" y="13716000"/>
                    </a:lnTo>
                    <a:lnTo>
                      <a:pt x="0" y="13716000"/>
                    </a:lnTo>
                    <a:lnTo>
                      <a:pt x="0" y="6857994"/>
                    </a:lnTo>
                    <a:cubicBezTo>
                      <a:pt x="0" y="3070428"/>
                      <a:pt x="3053117" y="0"/>
                      <a:pt x="6819327" y="0"/>
                    </a:cubicBezTo>
                    <a:close/>
                  </a:path>
                </a:pathLst>
              </a:custGeom>
              <a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19" name="순서도: 지연 18">
              <a:extLst>
                <a:ext uri="{FF2B5EF4-FFF2-40B4-BE49-F238E27FC236}">
                  <a16:creationId xmlns:a16="http://schemas.microsoft.com/office/drawing/2014/main" id="{EE5A48EB-62F8-4A41-89E0-8892EB6B0064}"/>
                </a:ext>
              </a:extLst>
            </p:cNvPr>
            <p:cNvSpPr/>
            <p:nvPr/>
          </p:nvSpPr>
          <p:spPr>
            <a:xfrm rot="16200000">
              <a:off x="1983865" y="7594600"/>
              <a:ext cx="2251080" cy="2362200"/>
            </a:xfrm>
            <a:prstGeom prst="flowChartDelay">
              <a:avLst/>
            </a:prstGeom>
            <a:noFill/>
            <a:ln>
              <a:solidFill>
                <a:srgbClr val="E3E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93536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446933" y="-19514"/>
            <a:ext cx="869053" cy="1860582"/>
            <a:chOff x="0" y="0"/>
            <a:chExt cx="228886" cy="490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886" cy="490030"/>
            </a:xfrm>
            <a:custGeom>
              <a:avLst/>
              <a:gdLst/>
              <a:ahLst/>
              <a:cxnLst/>
              <a:rect l="l" t="t" r="r" b="b"/>
              <a:pathLst>
                <a:path w="228886" h="490030">
                  <a:moveTo>
                    <a:pt x="114443" y="0"/>
                  </a:moveTo>
                  <a:lnTo>
                    <a:pt x="114443" y="0"/>
                  </a:lnTo>
                  <a:cubicBezTo>
                    <a:pt x="144795" y="0"/>
                    <a:pt x="173904" y="12057"/>
                    <a:pt x="195367" y="33520"/>
                  </a:cubicBezTo>
                  <a:cubicBezTo>
                    <a:pt x="216829" y="54982"/>
                    <a:pt x="228886" y="84091"/>
                    <a:pt x="228886" y="114443"/>
                  </a:cubicBezTo>
                  <a:lnTo>
                    <a:pt x="228886" y="375587"/>
                  </a:lnTo>
                  <a:cubicBezTo>
                    <a:pt x="228886" y="405939"/>
                    <a:pt x="216829" y="435048"/>
                    <a:pt x="195367" y="456510"/>
                  </a:cubicBezTo>
                  <a:cubicBezTo>
                    <a:pt x="173904" y="477972"/>
                    <a:pt x="144795" y="490030"/>
                    <a:pt x="114443" y="490030"/>
                  </a:cubicBezTo>
                  <a:lnTo>
                    <a:pt x="114443" y="490030"/>
                  </a:lnTo>
                  <a:cubicBezTo>
                    <a:pt x="84091" y="490030"/>
                    <a:pt x="54982" y="477972"/>
                    <a:pt x="33520" y="456510"/>
                  </a:cubicBezTo>
                  <a:cubicBezTo>
                    <a:pt x="12057" y="435048"/>
                    <a:pt x="0" y="405939"/>
                    <a:pt x="0" y="375587"/>
                  </a:cubicBezTo>
                  <a:lnTo>
                    <a:pt x="0" y="114443"/>
                  </a:lnTo>
                  <a:cubicBezTo>
                    <a:pt x="0" y="84091"/>
                    <a:pt x="12057" y="54982"/>
                    <a:pt x="33520" y="33520"/>
                  </a:cubicBezTo>
                  <a:cubicBezTo>
                    <a:pt x="54982" y="12057"/>
                    <a:pt x="84091" y="0"/>
                    <a:pt x="1144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8886" cy="499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244690" y="748851"/>
            <a:ext cx="1273538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0"/>
              </a:lnSpc>
              <a:spcBef>
                <a:spcPct val="0"/>
              </a:spcBef>
            </a:pPr>
            <a:r>
              <a:rPr lang="en-US" sz="3000" b="1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2025</a:t>
            </a:r>
          </a:p>
        </p:txBody>
      </p:sp>
      <p:sp>
        <p:nvSpPr>
          <p:cNvPr id="22" name="TextBox 6">
            <a:extLst>
              <a:ext uri="{FF2B5EF4-FFF2-40B4-BE49-F238E27FC236}">
                <a16:creationId xmlns:a16="http://schemas.microsoft.com/office/drawing/2014/main" id="{96342869-0E26-4CD5-9BBA-CB3356ABB3B5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Conclusion</a:t>
            </a: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2E3520C3-EB4E-482D-8BD5-0090C08A76CC}"/>
              </a:ext>
            </a:extLst>
          </p:cNvPr>
          <p:cNvSpPr txBox="1"/>
          <p:nvPr/>
        </p:nvSpPr>
        <p:spPr>
          <a:xfrm>
            <a:off x="5257800" y="2986755"/>
            <a:ext cx="10439399" cy="4313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803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Q&amp;A</a:t>
            </a:r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59F8500E-C153-1706-5FCB-F70DB0C8232B}"/>
              </a:ext>
            </a:extLst>
          </p:cNvPr>
          <p:cNvSpPr txBox="1"/>
          <p:nvPr/>
        </p:nvSpPr>
        <p:spPr>
          <a:xfrm>
            <a:off x="1676400" y="2324100"/>
            <a:ext cx="13694614" cy="7181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28"/>
              </a:lnSpc>
            </a:pPr>
            <a:r>
              <a:rPr lang="en-US" sz="28028" b="1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THANK</a:t>
            </a:r>
            <a:br>
              <a:rPr lang="en-US" sz="28028" b="1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</a:br>
            <a:r>
              <a:rPr lang="en-US" sz="28028" b="1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YOU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1000" y="4681566"/>
            <a:ext cx="8372906" cy="5770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144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Table</a:t>
            </a:r>
          </a:p>
          <a:p>
            <a:pPr algn="l">
              <a:lnSpc>
                <a:spcPts val="15000"/>
              </a:lnSpc>
            </a:pPr>
            <a:r>
              <a:rPr lang="en-US" sz="144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of Contents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A2CAD81-5D62-4B6D-992C-F44FD3C98230}"/>
              </a:ext>
            </a:extLst>
          </p:cNvPr>
          <p:cNvGrpSpPr/>
          <p:nvPr/>
        </p:nvGrpSpPr>
        <p:grpSpPr>
          <a:xfrm>
            <a:off x="6902976" y="830929"/>
            <a:ext cx="5261266" cy="1820729"/>
            <a:chOff x="8077200" y="839025"/>
            <a:chExt cx="5261266" cy="1820729"/>
          </a:xfrm>
        </p:grpSpPr>
        <p:grpSp>
          <p:nvGrpSpPr>
            <p:cNvPr id="3" name="Group 3"/>
            <p:cNvGrpSpPr/>
            <p:nvPr/>
          </p:nvGrpSpPr>
          <p:grpSpPr>
            <a:xfrm>
              <a:off x="8077200" y="839025"/>
              <a:ext cx="5261266" cy="1067513"/>
              <a:chOff x="0" y="0"/>
              <a:chExt cx="7015022" cy="1423351"/>
            </a:xfrm>
          </p:grpSpPr>
          <p:grpSp>
            <p:nvGrpSpPr>
              <p:cNvPr id="4" name="Group 4"/>
              <p:cNvGrpSpPr/>
              <p:nvPr/>
            </p:nvGrpSpPr>
            <p:grpSpPr>
              <a:xfrm>
                <a:off x="0" y="0"/>
                <a:ext cx="7015022" cy="1423351"/>
                <a:chOff x="0" y="0"/>
                <a:chExt cx="1195732" cy="242615"/>
              </a:xfrm>
            </p:grpSpPr>
            <p:sp>
              <p:nvSpPr>
                <p:cNvPr id="5" name="Freeform 5"/>
                <p:cNvSpPr/>
                <p:nvPr/>
              </p:nvSpPr>
              <p:spPr>
                <a:xfrm>
                  <a:off x="0" y="0"/>
                  <a:ext cx="1195732" cy="242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732" h="242615">
                      <a:moveTo>
                        <a:pt x="75046" y="0"/>
                      </a:moveTo>
                      <a:lnTo>
                        <a:pt x="1120686" y="0"/>
                      </a:lnTo>
                      <a:cubicBezTo>
                        <a:pt x="1140589" y="0"/>
                        <a:pt x="1159678" y="7907"/>
                        <a:pt x="1173751" y="21981"/>
                      </a:cubicBezTo>
                      <a:cubicBezTo>
                        <a:pt x="1187825" y="36054"/>
                        <a:pt x="1195732" y="55143"/>
                        <a:pt x="1195732" y="75046"/>
                      </a:cubicBezTo>
                      <a:lnTo>
                        <a:pt x="1195732" y="167568"/>
                      </a:lnTo>
                      <a:cubicBezTo>
                        <a:pt x="1195732" y="209015"/>
                        <a:pt x="1162133" y="242615"/>
                        <a:pt x="1120686" y="242615"/>
                      </a:cubicBezTo>
                      <a:lnTo>
                        <a:pt x="75046" y="242615"/>
                      </a:lnTo>
                      <a:cubicBezTo>
                        <a:pt x="33599" y="242615"/>
                        <a:pt x="0" y="209015"/>
                        <a:pt x="0" y="167568"/>
                      </a:cubicBezTo>
                      <a:lnTo>
                        <a:pt x="0" y="75046"/>
                      </a:lnTo>
                      <a:cubicBezTo>
                        <a:pt x="0" y="55143"/>
                        <a:pt x="7907" y="36054"/>
                        <a:pt x="21981" y="21981"/>
                      </a:cubicBezTo>
                      <a:cubicBezTo>
                        <a:pt x="36054" y="7907"/>
                        <a:pt x="55143" y="0"/>
                        <a:pt x="7504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9525" cap="rnd">
                  <a:solidFill>
                    <a:srgbClr val="E3E2DE"/>
                  </a:solidFill>
                  <a:prstDash val="solid"/>
                  <a:round/>
                </a:ln>
              </p:spPr>
            </p:sp>
            <p:sp>
              <p:nvSpPr>
                <p:cNvPr id="6" name="TextBox 6"/>
                <p:cNvSpPr txBox="1"/>
                <p:nvPr/>
              </p:nvSpPr>
              <p:spPr>
                <a:xfrm>
                  <a:off x="0" y="-19050"/>
                  <a:ext cx="1195732" cy="2616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270"/>
                    </a:lnSpc>
                  </a:pPr>
                  <a:endParaRPr/>
                </a:p>
              </p:txBody>
            </p:sp>
          </p:grpSp>
          <p:sp>
            <p:nvSpPr>
              <p:cNvPr id="7" name="TextBox 7"/>
              <p:cNvSpPr txBox="1"/>
              <p:nvPr/>
            </p:nvSpPr>
            <p:spPr>
              <a:xfrm>
                <a:off x="786529" y="461801"/>
                <a:ext cx="5475830" cy="65510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INTRODUCTION</a:t>
                </a:r>
              </a:p>
            </p:txBody>
          </p:sp>
        </p:grpSp>
        <p:sp>
          <p:nvSpPr>
            <p:cNvPr id="29" name="TextBox 7">
              <a:extLst>
                <a:ext uri="{FF2B5EF4-FFF2-40B4-BE49-F238E27FC236}">
                  <a16:creationId xmlns:a16="http://schemas.microsoft.com/office/drawing/2014/main" id="{2BCFC919-39A6-480F-A4E6-73CE00963AD8}"/>
                </a:ext>
              </a:extLst>
            </p:cNvPr>
            <p:cNvSpPr txBox="1"/>
            <p:nvPr/>
          </p:nvSpPr>
          <p:spPr>
            <a:xfrm>
              <a:off x="8764621" y="2044201"/>
              <a:ext cx="4106872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Team Members / Roles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Motivation</a:t>
              </a:r>
              <a:r>
                <a:rPr lang="ko-KR" alt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 </a:t>
              </a:r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for</a:t>
              </a:r>
              <a:r>
                <a:rPr lang="ko-KR" alt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 </a:t>
              </a:r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Development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3391B2F-A85B-47FF-99D1-558C58CC26B3}"/>
              </a:ext>
            </a:extLst>
          </p:cNvPr>
          <p:cNvGrpSpPr/>
          <p:nvPr/>
        </p:nvGrpSpPr>
        <p:grpSpPr>
          <a:xfrm>
            <a:off x="9443613" y="2806326"/>
            <a:ext cx="8216983" cy="2490793"/>
            <a:chOff x="7632614" y="2905965"/>
            <a:chExt cx="8216983" cy="2490793"/>
          </a:xfrm>
        </p:grpSpPr>
        <p:grpSp>
          <p:nvGrpSpPr>
            <p:cNvPr id="33" name="Group 33"/>
            <p:cNvGrpSpPr/>
            <p:nvPr/>
          </p:nvGrpSpPr>
          <p:grpSpPr>
            <a:xfrm>
              <a:off x="7632614" y="2905965"/>
              <a:ext cx="8216983" cy="1210714"/>
              <a:chOff x="0" y="-111761"/>
              <a:chExt cx="8978566" cy="1535112"/>
            </a:xfrm>
          </p:grpSpPr>
          <p:grpSp>
            <p:nvGrpSpPr>
              <p:cNvPr id="34" name="Group 34"/>
              <p:cNvGrpSpPr/>
              <p:nvPr/>
            </p:nvGrpSpPr>
            <p:grpSpPr>
              <a:xfrm>
                <a:off x="0" y="-111761"/>
                <a:ext cx="8978566" cy="1535112"/>
                <a:chOff x="0" y="-19050"/>
                <a:chExt cx="1530424" cy="261665"/>
              </a:xfrm>
            </p:grpSpPr>
            <p:sp>
              <p:nvSpPr>
                <p:cNvPr id="35" name="Freeform 35"/>
                <p:cNvSpPr/>
                <p:nvPr/>
              </p:nvSpPr>
              <p:spPr>
                <a:xfrm>
                  <a:off x="59921" y="-4441"/>
                  <a:ext cx="1470503" cy="230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732" h="242615">
                      <a:moveTo>
                        <a:pt x="75046" y="0"/>
                      </a:moveTo>
                      <a:lnTo>
                        <a:pt x="1120686" y="0"/>
                      </a:lnTo>
                      <a:cubicBezTo>
                        <a:pt x="1140589" y="0"/>
                        <a:pt x="1159678" y="7907"/>
                        <a:pt x="1173751" y="21981"/>
                      </a:cubicBezTo>
                      <a:cubicBezTo>
                        <a:pt x="1187825" y="36054"/>
                        <a:pt x="1195732" y="55143"/>
                        <a:pt x="1195732" y="75046"/>
                      </a:cubicBezTo>
                      <a:lnTo>
                        <a:pt x="1195732" y="167568"/>
                      </a:lnTo>
                      <a:cubicBezTo>
                        <a:pt x="1195732" y="209015"/>
                        <a:pt x="1162133" y="242615"/>
                        <a:pt x="1120686" y="242615"/>
                      </a:cubicBezTo>
                      <a:lnTo>
                        <a:pt x="75046" y="242615"/>
                      </a:lnTo>
                      <a:cubicBezTo>
                        <a:pt x="33599" y="242615"/>
                        <a:pt x="0" y="209015"/>
                        <a:pt x="0" y="167568"/>
                      </a:cubicBezTo>
                      <a:lnTo>
                        <a:pt x="0" y="75046"/>
                      </a:lnTo>
                      <a:cubicBezTo>
                        <a:pt x="0" y="55143"/>
                        <a:pt x="7907" y="36054"/>
                        <a:pt x="21981" y="21981"/>
                      </a:cubicBezTo>
                      <a:cubicBezTo>
                        <a:pt x="36054" y="7907"/>
                        <a:pt x="55143" y="0"/>
                        <a:pt x="7504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9525" cap="rnd">
                  <a:solidFill>
                    <a:srgbClr val="E3E2DE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36" name="TextBox 36"/>
                <p:cNvSpPr txBox="1"/>
                <p:nvPr/>
              </p:nvSpPr>
              <p:spPr>
                <a:xfrm>
                  <a:off x="0" y="-19050"/>
                  <a:ext cx="1195732" cy="2616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270"/>
                    </a:lnSpc>
                  </a:pPr>
                  <a:endParaRPr dirty="0"/>
                </a:p>
              </p:txBody>
            </p:sp>
          </p:grpSp>
          <p:sp>
            <p:nvSpPr>
              <p:cNvPr id="37" name="TextBox 37"/>
              <p:cNvSpPr txBox="1"/>
              <p:nvPr/>
            </p:nvSpPr>
            <p:spPr>
              <a:xfrm>
                <a:off x="554889" y="398403"/>
                <a:ext cx="8347744" cy="59845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PROJECT DEFINITION &amp; GOALS</a:t>
                </a:r>
              </a:p>
            </p:txBody>
          </p:sp>
        </p:grp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52154BD1-50A7-44F8-954E-4F5772E83206}"/>
                </a:ext>
              </a:extLst>
            </p:cNvPr>
            <p:cNvSpPr txBox="1"/>
            <p:nvPr/>
          </p:nvSpPr>
          <p:spPr>
            <a:xfrm>
              <a:off x="10370569" y="4165652"/>
              <a:ext cx="3062791" cy="12311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Topic Selection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ERD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Technology Stack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Development Schedule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3F6F0EA-C1AD-40C4-B0AF-5746221B80BF}"/>
              </a:ext>
            </a:extLst>
          </p:cNvPr>
          <p:cNvGrpSpPr/>
          <p:nvPr/>
        </p:nvGrpSpPr>
        <p:grpSpPr>
          <a:xfrm>
            <a:off x="7062860" y="5477078"/>
            <a:ext cx="7895265" cy="2126289"/>
            <a:chOff x="7954333" y="5590558"/>
            <a:chExt cx="7895265" cy="2126289"/>
          </a:xfrm>
        </p:grpSpPr>
        <p:grpSp>
          <p:nvGrpSpPr>
            <p:cNvPr id="13" name="Group 13"/>
            <p:cNvGrpSpPr/>
            <p:nvPr/>
          </p:nvGrpSpPr>
          <p:grpSpPr>
            <a:xfrm>
              <a:off x="7954333" y="5590558"/>
              <a:ext cx="7895265" cy="1067513"/>
              <a:chOff x="-1" y="1"/>
              <a:chExt cx="4923426" cy="2326213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-1" y="1"/>
                <a:ext cx="4923426" cy="2326213"/>
              </a:xfrm>
              <a:custGeom>
                <a:avLst/>
                <a:gdLst/>
                <a:ahLst/>
                <a:cxnLst/>
                <a:rect l="l" t="t" r="r" b="b"/>
                <a:pathLst>
                  <a:path w="1195732" h="242615">
                    <a:moveTo>
                      <a:pt x="75046" y="0"/>
                    </a:moveTo>
                    <a:lnTo>
                      <a:pt x="1120686" y="0"/>
                    </a:lnTo>
                    <a:cubicBezTo>
                      <a:pt x="1140589" y="0"/>
                      <a:pt x="1159678" y="7907"/>
                      <a:pt x="1173751" y="21981"/>
                    </a:cubicBezTo>
                    <a:cubicBezTo>
                      <a:pt x="1187825" y="36054"/>
                      <a:pt x="1195732" y="55143"/>
                      <a:pt x="1195732" y="75046"/>
                    </a:cubicBezTo>
                    <a:lnTo>
                      <a:pt x="1195732" y="167568"/>
                    </a:lnTo>
                    <a:cubicBezTo>
                      <a:pt x="1195732" y="209015"/>
                      <a:pt x="1162133" y="242615"/>
                      <a:pt x="1120686" y="242615"/>
                    </a:cubicBezTo>
                    <a:lnTo>
                      <a:pt x="75046" y="242615"/>
                    </a:lnTo>
                    <a:cubicBezTo>
                      <a:pt x="33599" y="242615"/>
                      <a:pt x="0" y="209015"/>
                      <a:pt x="0" y="167568"/>
                    </a:cubicBezTo>
                    <a:lnTo>
                      <a:pt x="0" y="75046"/>
                    </a:lnTo>
                    <a:cubicBezTo>
                      <a:pt x="0" y="55143"/>
                      <a:pt x="7907" y="36054"/>
                      <a:pt x="21981" y="21981"/>
                    </a:cubicBezTo>
                    <a:cubicBezTo>
                      <a:pt x="36054" y="7907"/>
                      <a:pt x="55143" y="0"/>
                      <a:pt x="750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E3E2DE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190783" y="765450"/>
                <a:ext cx="4565377" cy="97806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KEY IMPLEMENTATIONS &amp; </a:t>
                </a:r>
                <a:r>
                  <a:rPr lang="en-US" altLang="ko-KR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DEMO</a:t>
                </a:r>
              </a:p>
            </p:txBody>
          </p:sp>
        </p:grpSp>
        <p:sp>
          <p:nvSpPr>
            <p:cNvPr id="31" name="TextBox 7">
              <a:extLst>
                <a:ext uri="{FF2B5EF4-FFF2-40B4-BE49-F238E27FC236}">
                  <a16:creationId xmlns:a16="http://schemas.microsoft.com/office/drawing/2014/main" id="{9285647A-FD96-4FE8-AE1F-2DA59A63EE43}"/>
                </a:ext>
              </a:extLst>
            </p:cNvPr>
            <p:cNvSpPr txBox="1"/>
            <p:nvPr/>
          </p:nvSpPr>
          <p:spPr>
            <a:xfrm>
              <a:off x="9179966" y="6793517"/>
              <a:ext cx="5455730" cy="923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Data Analysis Process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Page Details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Demo(Website)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0EA0062-FFB1-4E04-896A-E6B48C58D696}"/>
              </a:ext>
            </a:extLst>
          </p:cNvPr>
          <p:cNvGrpSpPr/>
          <p:nvPr/>
        </p:nvGrpSpPr>
        <p:grpSpPr>
          <a:xfrm>
            <a:off x="12164242" y="7814719"/>
            <a:ext cx="5417679" cy="2122911"/>
            <a:chOff x="7933487" y="7885853"/>
            <a:chExt cx="5417679" cy="2122911"/>
          </a:xfrm>
        </p:grpSpPr>
        <p:grpSp>
          <p:nvGrpSpPr>
            <p:cNvPr id="18" name="Group 18"/>
            <p:cNvGrpSpPr/>
            <p:nvPr/>
          </p:nvGrpSpPr>
          <p:grpSpPr>
            <a:xfrm>
              <a:off x="7933487" y="7885853"/>
              <a:ext cx="5417679" cy="1067513"/>
              <a:chOff x="-208551" y="0"/>
              <a:chExt cx="7223573" cy="1423351"/>
            </a:xfrm>
          </p:grpSpPr>
          <p:grpSp>
            <p:nvGrpSpPr>
              <p:cNvPr id="19" name="Group 19"/>
              <p:cNvGrpSpPr/>
              <p:nvPr/>
            </p:nvGrpSpPr>
            <p:grpSpPr>
              <a:xfrm>
                <a:off x="0" y="0"/>
                <a:ext cx="7015022" cy="1423351"/>
                <a:chOff x="0" y="0"/>
                <a:chExt cx="1195732" cy="242615"/>
              </a:xfrm>
            </p:grpSpPr>
            <p:sp>
              <p:nvSpPr>
                <p:cNvPr id="20" name="Freeform 20"/>
                <p:cNvSpPr/>
                <p:nvPr/>
              </p:nvSpPr>
              <p:spPr>
                <a:xfrm>
                  <a:off x="0" y="0"/>
                  <a:ext cx="1195732" cy="242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732" h="242615">
                      <a:moveTo>
                        <a:pt x="75046" y="0"/>
                      </a:moveTo>
                      <a:lnTo>
                        <a:pt x="1120686" y="0"/>
                      </a:lnTo>
                      <a:cubicBezTo>
                        <a:pt x="1140589" y="0"/>
                        <a:pt x="1159678" y="7907"/>
                        <a:pt x="1173751" y="21981"/>
                      </a:cubicBezTo>
                      <a:cubicBezTo>
                        <a:pt x="1187825" y="36054"/>
                        <a:pt x="1195732" y="55143"/>
                        <a:pt x="1195732" y="75046"/>
                      </a:cubicBezTo>
                      <a:lnTo>
                        <a:pt x="1195732" y="167568"/>
                      </a:lnTo>
                      <a:cubicBezTo>
                        <a:pt x="1195732" y="209015"/>
                        <a:pt x="1162133" y="242615"/>
                        <a:pt x="1120686" y="242615"/>
                      </a:cubicBezTo>
                      <a:lnTo>
                        <a:pt x="75046" y="242615"/>
                      </a:lnTo>
                      <a:cubicBezTo>
                        <a:pt x="33599" y="242615"/>
                        <a:pt x="0" y="209015"/>
                        <a:pt x="0" y="167568"/>
                      </a:cubicBezTo>
                      <a:lnTo>
                        <a:pt x="0" y="75046"/>
                      </a:lnTo>
                      <a:cubicBezTo>
                        <a:pt x="0" y="55143"/>
                        <a:pt x="7907" y="36054"/>
                        <a:pt x="21981" y="21981"/>
                      </a:cubicBezTo>
                      <a:cubicBezTo>
                        <a:pt x="36054" y="7907"/>
                        <a:pt x="55143" y="0"/>
                        <a:pt x="7504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9525" cap="rnd">
                  <a:solidFill>
                    <a:srgbClr val="E3E2DE"/>
                  </a:solidFill>
                  <a:prstDash val="solid"/>
                  <a:round/>
                </a:ln>
              </p:spPr>
            </p:sp>
            <p:sp>
              <p:nvSpPr>
                <p:cNvPr id="21" name="TextBox 21"/>
                <p:cNvSpPr txBox="1"/>
                <p:nvPr/>
              </p:nvSpPr>
              <p:spPr>
                <a:xfrm>
                  <a:off x="0" y="-19050"/>
                  <a:ext cx="1195732" cy="2616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270"/>
                    </a:lnSpc>
                  </a:pPr>
                  <a:endParaRPr/>
                </a:p>
              </p:txBody>
            </p:sp>
          </p:grpSp>
          <p:sp>
            <p:nvSpPr>
              <p:cNvPr id="22" name="TextBox 22"/>
              <p:cNvSpPr txBox="1"/>
              <p:nvPr/>
            </p:nvSpPr>
            <p:spPr>
              <a:xfrm>
                <a:off x="-208551" y="412447"/>
                <a:ext cx="7015022" cy="59845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CONCLUSION</a:t>
                </a:r>
              </a:p>
            </p:txBody>
          </p:sp>
        </p:grpSp>
        <p:sp>
          <p:nvSpPr>
            <p:cNvPr id="32" name="TextBox 7">
              <a:extLst>
                <a:ext uri="{FF2B5EF4-FFF2-40B4-BE49-F238E27FC236}">
                  <a16:creationId xmlns:a16="http://schemas.microsoft.com/office/drawing/2014/main" id="{64650C13-B24D-4ABA-8BD7-39AD9F9F16D1}"/>
                </a:ext>
              </a:extLst>
            </p:cNvPr>
            <p:cNvSpPr txBox="1"/>
            <p:nvPr/>
          </p:nvSpPr>
          <p:spPr>
            <a:xfrm>
              <a:off x="8606686" y="9085434"/>
              <a:ext cx="4549413" cy="923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Review of Development Challenges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Future Work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Q&amp;A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7235618" y="2863079"/>
            <a:ext cx="3756072" cy="3438501"/>
            <a:chOff x="-89724" y="-2411038"/>
            <a:chExt cx="13716000" cy="13716000"/>
          </a:xfrm>
        </p:grpSpPr>
        <p:sp>
          <p:nvSpPr>
            <p:cNvPr id="5" name="Freeform 5"/>
            <p:cNvSpPr/>
            <p:nvPr/>
          </p:nvSpPr>
          <p:spPr>
            <a:xfrm>
              <a:off x="-89724" y="-2411038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061591" y="2709918"/>
            <a:ext cx="3756072" cy="3536455"/>
            <a:chOff x="0" y="137793"/>
            <a:chExt cx="13716000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137793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875505" y="6433582"/>
            <a:ext cx="3281439" cy="694492"/>
            <a:chOff x="0" y="0"/>
            <a:chExt cx="1920219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>
                <a:solidFill>
                  <a:srgbClr val="1351AA"/>
                </a:solidFill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039678" y="6433582"/>
            <a:ext cx="3281439" cy="694492"/>
            <a:chOff x="0" y="0"/>
            <a:chExt cx="1920219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>
                <a:solidFill>
                  <a:srgbClr val="1351AA"/>
                </a:solidFill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543859" y="7296140"/>
            <a:ext cx="3281439" cy="694492"/>
            <a:chOff x="0" y="0"/>
            <a:chExt cx="1920219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>
                <a:solidFill>
                  <a:srgbClr val="1351AA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9921818-B163-4335-AD70-C670B2624E9F}"/>
              </a:ext>
            </a:extLst>
          </p:cNvPr>
          <p:cNvGrpSpPr/>
          <p:nvPr/>
        </p:nvGrpSpPr>
        <p:grpSpPr>
          <a:xfrm>
            <a:off x="6934200" y="6843394"/>
            <a:ext cx="5744553" cy="1707467"/>
            <a:chOff x="6700951" y="7578462"/>
            <a:chExt cx="5744553" cy="1707467"/>
          </a:xfrm>
        </p:grpSpPr>
        <p:sp>
          <p:nvSpPr>
            <p:cNvPr id="18" name="TextBox 18"/>
            <p:cNvSpPr txBox="1"/>
            <p:nvPr/>
          </p:nvSpPr>
          <p:spPr>
            <a:xfrm>
              <a:off x="7612218" y="7578462"/>
              <a:ext cx="2725317" cy="3289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490"/>
                </a:lnSpc>
                <a:spcBef>
                  <a:spcPct val="0"/>
                </a:spcBef>
              </a:pPr>
              <a:r>
                <a:rPr lang="en-US" sz="3000" b="1" spc="-93" dirty="0">
                  <a:solidFill>
                    <a:srgbClr val="1351AA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LEE INHO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6700951" y="8619080"/>
              <a:ext cx="5744553" cy="66684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lvl="1" indent="-342900">
                <a:lnSpc>
                  <a:spcPts val="2639"/>
                </a:lnSpc>
                <a:buFont typeface="페이퍼로지 7 Bold" pitchFamily="2" charset="-127"/>
                <a:buChar char="-"/>
              </a:pP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FRONT : 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커뮤니티 페이지</a:t>
              </a: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(CRUD)</a:t>
              </a:r>
            </a:p>
            <a:p>
              <a:pPr marL="342900" lvl="1" indent="-342900">
                <a:lnSpc>
                  <a:spcPts val="2639"/>
                </a:lnSpc>
                <a:buFont typeface="페이퍼로지 7 Bold" pitchFamily="2" charset="-127"/>
                <a:buChar char="-"/>
              </a:pP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BACK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 </a:t>
              </a: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: 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커뮤니티</a:t>
              </a: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(CRUD),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 </a:t>
              </a:r>
              <a:r>
                <a:rPr lang="ko-KR" altLang="en-US" sz="2199" dirty="0" err="1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챗봇</a:t>
              </a: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, 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통합</a:t>
              </a:r>
              <a:endPara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875505" y="6657939"/>
            <a:ext cx="3281439" cy="32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 dirty="0">
                <a:solidFill>
                  <a:srgbClr val="1351AA"/>
                </a:solidFill>
                <a:latin typeface="Aileron Bold"/>
                <a:ea typeface="Aileron Bold"/>
                <a:cs typeface="Aileron Bold"/>
                <a:sym typeface="Aileron Bold"/>
              </a:rPr>
              <a:t>LEE SUHYEON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95800" y="6620791"/>
            <a:ext cx="2725317" cy="32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 dirty="0">
                <a:solidFill>
                  <a:srgbClr val="1351AA"/>
                </a:solidFill>
                <a:latin typeface="Aileron Bold"/>
                <a:ea typeface="Aileron Bold"/>
                <a:cs typeface="Aileron Bold"/>
                <a:sym typeface="Aileron Bold"/>
              </a:rPr>
              <a:t>LIM SAEROM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01903" y="7725220"/>
            <a:ext cx="574455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FRONT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공지사항 페이지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(CRUD)</a:t>
            </a: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BACK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공지사항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(CRUD), </a:t>
            </a:r>
            <a:r>
              <a:rPr lang="ko-KR" altLang="en-US" sz="21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메인페이지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차트 구현</a:t>
            </a:r>
            <a:endParaRPr lang="en-US" altLang="ko-KR" sz="21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DATA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ANALYSIS </a:t>
            </a:r>
            <a:r>
              <a:rPr 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맞춤형 상권분석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통합</a:t>
            </a:r>
            <a:endParaRPr lang="en-US" sz="21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709664" y="7650846"/>
            <a:ext cx="5563096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FRONT 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로그인 관련 페이지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통합</a:t>
            </a:r>
            <a:endParaRPr lang="en-US" altLang="ko-KR" sz="21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BACK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로그인 관련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페이지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(CRUD)</a:t>
            </a: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DATA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ANALYSIS 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맞춤형 상권분석</a:t>
            </a:r>
            <a:endParaRPr lang="en-US" sz="21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28" name="TextBox 10">
            <a:extLst>
              <a:ext uri="{FF2B5EF4-FFF2-40B4-BE49-F238E27FC236}">
                <a16:creationId xmlns:a16="http://schemas.microsoft.com/office/drawing/2014/main" id="{C954985E-5200-455F-84A0-C854D7726598}"/>
              </a:ext>
            </a:extLst>
          </p:cNvPr>
          <p:cNvSpPr txBox="1"/>
          <p:nvPr/>
        </p:nvSpPr>
        <p:spPr>
          <a:xfrm>
            <a:off x="327696" y="276225"/>
            <a:ext cx="10663994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Introduction</a:t>
            </a:r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id="{CA6775F1-C4C7-4B4E-8C1E-CE75BAE1300F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01</a:t>
            </a:r>
          </a:p>
        </p:txBody>
      </p:sp>
      <p:sp>
        <p:nvSpPr>
          <p:cNvPr id="33" name="TextBox 22">
            <a:extLst>
              <a:ext uri="{FF2B5EF4-FFF2-40B4-BE49-F238E27FC236}">
                <a16:creationId xmlns:a16="http://schemas.microsoft.com/office/drawing/2014/main" id="{B221A46C-8FD3-41FB-9E1F-D35DE1E994F1}"/>
              </a:ext>
            </a:extLst>
          </p:cNvPr>
          <p:cNvSpPr txBox="1"/>
          <p:nvPr/>
        </p:nvSpPr>
        <p:spPr>
          <a:xfrm>
            <a:off x="2698454" y="7262607"/>
            <a:ext cx="1965433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2639"/>
              </a:lnSpc>
            </a:pPr>
            <a:r>
              <a:rPr lang="ko-KR" altLang="en-US" sz="24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담당 구현 기능</a:t>
            </a:r>
            <a:endParaRPr lang="en-US" altLang="ko-KR" sz="2400" dirty="0">
              <a:solidFill>
                <a:srgbClr val="1351AA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</p:txBody>
      </p:sp>
      <p:grpSp>
        <p:nvGrpSpPr>
          <p:cNvPr id="37" name="Group 8">
            <a:extLst>
              <a:ext uri="{FF2B5EF4-FFF2-40B4-BE49-F238E27FC236}">
                <a16:creationId xmlns:a16="http://schemas.microsoft.com/office/drawing/2014/main" id="{E3D506E9-47FA-429D-8674-3333E9F30F2F}"/>
              </a:ext>
            </a:extLst>
          </p:cNvPr>
          <p:cNvGrpSpPr/>
          <p:nvPr/>
        </p:nvGrpSpPr>
        <p:grpSpPr>
          <a:xfrm rot="5400000">
            <a:off x="16664317" y="-126890"/>
            <a:ext cx="1287243" cy="1007623"/>
            <a:chOff x="0" y="-9525"/>
            <a:chExt cx="440666" cy="344942"/>
          </a:xfrm>
        </p:grpSpPr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75C3F3F1-1778-41D7-97DE-C1F55416C69F}"/>
                </a:ext>
              </a:extLst>
            </p:cNvPr>
            <p:cNvSpPr/>
            <p:nvPr/>
          </p:nvSpPr>
          <p:spPr>
            <a:xfrm>
              <a:off x="251544" y="-4762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39" name="TextBox 10">
              <a:extLst>
                <a:ext uri="{FF2B5EF4-FFF2-40B4-BE49-F238E27FC236}">
                  <a16:creationId xmlns:a16="http://schemas.microsoft.com/office/drawing/2014/main" id="{98E06496-7016-4989-8B54-D2CA4FF793F5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40" name="TextBox 11">
            <a:extLst>
              <a:ext uri="{FF2B5EF4-FFF2-40B4-BE49-F238E27FC236}">
                <a16:creationId xmlns:a16="http://schemas.microsoft.com/office/drawing/2014/main" id="{1166DA4A-875A-47F3-9E58-5B5354B259B3}"/>
              </a:ext>
            </a:extLst>
          </p:cNvPr>
          <p:cNvSpPr txBox="1"/>
          <p:nvPr/>
        </p:nvSpPr>
        <p:spPr>
          <a:xfrm>
            <a:off x="449282" y="2061643"/>
            <a:ext cx="6803911" cy="352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37"/>
              </a:lnSpc>
            </a:pPr>
            <a:r>
              <a:rPr lang="en-US" sz="3200" u="none" strike="noStrike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Team</a:t>
            </a:r>
            <a:r>
              <a:rPr lang="ko-KR" altLang="en-US" sz="3200" u="none" strike="noStrike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 </a:t>
            </a:r>
            <a:r>
              <a:rPr lang="en-US" altLang="ko-KR" sz="3200" u="none" strike="noStrike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Mem</a:t>
            </a:r>
            <a:r>
              <a:rPr lang="en-US" altLang="ko-KR" sz="3200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bers/Roles</a:t>
            </a:r>
          </a:p>
        </p:txBody>
      </p:sp>
      <p:grpSp>
        <p:nvGrpSpPr>
          <p:cNvPr id="2" name="Group 2"/>
          <p:cNvGrpSpPr/>
          <p:nvPr/>
        </p:nvGrpSpPr>
        <p:grpSpPr>
          <a:xfrm>
            <a:off x="1562252" y="2814896"/>
            <a:ext cx="3907943" cy="3484153"/>
            <a:chOff x="24383" y="453642"/>
            <a:chExt cx="13716000" cy="13716000"/>
          </a:xfrm>
        </p:grpSpPr>
        <p:sp>
          <p:nvSpPr>
            <p:cNvPr id="3" name="Freeform 3"/>
            <p:cNvSpPr/>
            <p:nvPr/>
          </p:nvSpPr>
          <p:spPr>
            <a:xfrm>
              <a:off x="24383" y="453642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24" name="TextBox 22">
            <a:extLst>
              <a:ext uri="{FF2B5EF4-FFF2-40B4-BE49-F238E27FC236}">
                <a16:creationId xmlns:a16="http://schemas.microsoft.com/office/drawing/2014/main" id="{6FB8F070-EA25-4872-8E5E-54D51444737A}"/>
              </a:ext>
            </a:extLst>
          </p:cNvPr>
          <p:cNvSpPr txBox="1"/>
          <p:nvPr/>
        </p:nvSpPr>
        <p:spPr>
          <a:xfrm>
            <a:off x="8413494" y="7334376"/>
            <a:ext cx="1965433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2639"/>
              </a:lnSpc>
            </a:pPr>
            <a:r>
              <a:rPr lang="ko-KR" altLang="en-US" sz="24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담당 구현 기능</a:t>
            </a:r>
            <a:endParaRPr lang="en-US" altLang="ko-KR" sz="2400" dirty="0">
              <a:solidFill>
                <a:srgbClr val="1351AA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</p:txBody>
      </p:sp>
      <p:sp>
        <p:nvSpPr>
          <p:cNvPr id="25" name="TextBox 22">
            <a:extLst>
              <a:ext uri="{FF2B5EF4-FFF2-40B4-BE49-F238E27FC236}">
                <a16:creationId xmlns:a16="http://schemas.microsoft.com/office/drawing/2014/main" id="{577F6E27-5923-5266-0556-2596B862A888}"/>
              </a:ext>
            </a:extLst>
          </p:cNvPr>
          <p:cNvSpPr txBox="1"/>
          <p:nvPr/>
        </p:nvSpPr>
        <p:spPr>
          <a:xfrm>
            <a:off x="14167951" y="7094988"/>
            <a:ext cx="1965433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2639"/>
              </a:lnSpc>
            </a:pPr>
            <a:r>
              <a:rPr lang="ko-KR" altLang="en-US" sz="24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담당 구현 기능</a:t>
            </a:r>
            <a:endParaRPr lang="en-US" altLang="ko-KR" sz="2400" dirty="0">
              <a:solidFill>
                <a:srgbClr val="1351AA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27696" y="276225"/>
            <a:ext cx="10663994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Introduction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02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95A24F8-F74C-89B6-CFEB-41A559E007EF}"/>
              </a:ext>
            </a:extLst>
          </p:cNvPr>
          <p:cNvGrpSpPr/>
          <p:nvPr/>
        </p:nvGrpSpPr>
        <p:grpSpPr>
          <a:xfrm>
            <a:off x="4495800" y="2839323"/>
            <a:ext cx="10141130" cy="1702601"/>
            <a:chOff x="4038600" y="2995302"/>
            <a:chExt cx="10141130" cy="170260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AA0E268-8853-4C02-AFC0-4BE5C728A5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6659" r="22707" b="34968"/>
            <a:stretch>
              <a:fillRect/>
            </a:stretch>
          </p:blipFill>
          <p:spPr>
            <a:xfrm>
              <a:off x="4038600" y="2995302"/>
              <a:ext cx="7315200" cy="1360302"/>
            </a:xfrm>
            <a:prstGeom prst="rect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6924CA7-4ADD-438D-97DE-CF5024BDB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723085"/>
              <a:ext cx="8083730" cy="974818"/>
            </a:xfrm>
            <a:prstGeom prst="rect">
              <a:avLst/>
            </a:prstGeom>
          </p:spPr>
        </p:pic>
      </p:grpSp>
      <p:sp>
        <p:nvSpPr>
          <p:cNvPr id="13" name="TextBox 11">
            <a:extLst>
              <a:ext uri="{FF2B5EF4-FFF2-40B4-BE49-F238E27FC236}">
                <a16:creationId xmlns:a16="http://schemas.microsoft.com/office/drawing/2014/main" id="{B75CD16B-1142-47C9-9C6E-782DACDFD491}"/>
              </a:ext>
            </a:extLst>
          </p:cNvPr>
          <p:cNvSpPr txBox="1"/>
          <p:nvPr/>
        </p:nvSpPr>
        <p:spPr>
          <a:xfrm>
            <a:off x="457200" y="1968095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Motivation</a:t>
            </a:r>
            <a:r>
              <a:rPr lang="ko-KR" altLang="en-US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</a:t>
            </a:r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for</a:t>
            </a:r>
            <a:r>
              <a:rPr lang="ko-KR" altLang="en-US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</a:t>
            </a:r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Development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A48A4E-8ECF-532F-04BD-A081F3684BF1}"/>
              </a:ext>
            </a:extLst>
          </p:cNvPr>
          <p:cNvSpPr/>
          <p:nvPr/>
        </p:nvSpPr>
        <p:spPr>
          <a:xfrm>
            <a:off x="3048000" y="7523651"/>
            <a:ext cx="12496800" cy="1977261"/>
          </a:xfrm>
          <a:prstGeom prst="rect">
            <a:avLst/>
          </a:prstGeom>
          <a:noFill/>
          <a:ln w="28575">
            <a:solidFill>
              <a:srgbClr val="E3E2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학교안심 알림장 TTF B" panose="02000703000000000000" pitchFamily="2" charset="-127"/>
              <a:ea typeface="학교안심 알림장 TTF B" panose="02000703000000000000" pitchFamily="2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129531" y="7865951"/>
            <a:ext cx="8028938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36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청년층의 유출 </a:t>
            </a:r>
            <a:r>
              <a:rPr lang="en-US" altLang="ko-KR" sz="36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+ </a:t>
            </a:r>
            <a:r>
              <a:rPr lang="ko-KR" altLang="en-US" sz="36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중장년층의 유입</a:t>
            </a:r>
            <a:r>
              <a:rPr lang="en-US" altLang="ko-KR" sz="36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 </a:t>
            </a:r>
            <a:endParaRPr lang="en-US" altLang="ko-KR" sz="3600" u="none" strike="noStrike" dirty="0">
              <a:solidFill>
                <a:srgbClr val="E3E2DE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  <a:p>
            <a:pPr algn="ctr"/>
            <a:r>
              <a:rPr lang="ko-KR" altLang="en-US" sz="36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→</a:t>
            </a:r>
            <a:r>
              <a:rPr lang="en-US" altLang="ko-KR" sz="36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4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‘</a:t>
            </a:r>
            <a:r>
              <a:rPr lang="ko-KR" altLang="en-US" sz="4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창업</a:t>
            </a:r>
            <a:r>
              <a:rPr lang="en-US" altLang="ko-KR" sz="4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’</a:t>
            </a:r>
            <a:r>
              <a:rPr lang="ko-KR" altLang="en-US" sz="36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이라는 방안을 도입</a:t>
            </a:r>
            <a:endParaRPr lang="en-US" altLang="ko-KR" sz="3600" dirty="0">
              <a:solidFill>
                <a:srgbClr val="E3E2DE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5527E52-0158-783A-E32F-ABA8B8E033E4}"/>
              </a:ext>
            </a:extLst>
          </p:cNvPr>
          <p:cNvGrpSpPr/>
          <p:nvPr/>
        </p:nvGrpSpPr>
        <p:grpSpPr>
          <a:xfrm>
            <a:off x="4800600" y="4969485"/>
            <a:ext cx="9206950" cy="1905023"/>
            <a:chOff x="1981200" y="5027973"/>
            <a:chExt cx="9206950" cy="1905023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0859FB9-B918-FF10-CAD9-278F472CC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29717"/>
            <a:stretch>
              <a:fillRect/>
            </a:stretch>
          </p:blipFill>
          <p:spPr>
            <a:xfrm>
              <a:off x="1981200" y="5027973"/>
              <a:ext cx="9206950" cy="1905023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B4B5249-DDD3-8D47-E9FE-DB1ED6A204AE}"/>
                </a:ext>
              </a:extLst>
            </p:cNvPr>
            <p:cNvSpPr/>
            <p:nvPr/>
          </p:nvSpPr>
          <p:spPr>
            <a:xfrm>
              <a:off x="2819399" y="6134100"/>
              <a:ext cx="8252377" cy="304800"/>
            </a:xfrm>
            <a:prstGeom prst="rect">
              <a:avLst/>
            </a:prstGeom>
            <a:solidFill>
              <a:srgbClr val="FFFF00">
                <a:alpha val="3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95A2752-743D-D88E-12AD-868C96ACB37F}"/>
                </a:ext>
              </a:extLst>
            </p:cNvPr>
            <p:cNvSpPr/>
            <p:nvPr/>
          </p:nvSpPr>
          <p:spPr>
            <a:xfrm>
              <a:off x="1981200" y="6581828"/>
              <a:ext cx="2590800" cy="304799"/>
            </a:xfrm>
            <a:prstGeom prst="rect">
              <a:avLst/>
            </a:prstGeom>
            <a:solidFill>
              <a:srgbClr val="FFFF00">
                <a:alpha val="3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03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BE048569-9CAB-42E7-972D-453DA2C1F8B6}"/>
              </a:ext>
            </a:extLst>
          </p:cNvPr>
          <p:cNvSpPr txBox="1"/>
          <p:nvPr/>
        </p:nvSpPr>
        <p:spPr>
          <a:xfrm>
            <a:off x="327696" y="276225"/>
            <a:ext cx="12778704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7A16AE-7952-426F-8995-6C891AA20B2A}"/>
              </a:ext>
            </a:extLst>
          </p:cNvPr>
          <p:cNvSpPr txBox="1"/>
          <p:nvPr/>
        </p:nvSpPr>
        <p:spPr>
          <a:xfrm>
            <a:off x="340396" y="1916074"/>
            <a:ext cx="9340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Topic Selection</a:t>
            </a:r>
            <a:endParaRPr lang="ko-KR" altLang="en-US" sz="3200" spc="-150" dirty="0">
              <a:solidFill>
                <a:srgbClr val="1351AA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1D74E09-50A2-609B-CAE9-9F87343AD64B}"/>
              </a:ext>
            </a:extLst>
          </p:cNvPr>
          <p:cNvGrpSpPr/>
          <p:nvPr/>
        </p:nvGrpSpPr>
        <p:grpSpPr>
          <a:xfrm>
            <a:off x="578631" y="2823148"/>
            <a:ext cx="11292098" cy="7151215"/>
            <a:chOff x="3048000" y="2730808"/>
            <a:chExt cx="11292098" cy="715121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E615478-3745-4D4C-8B64-33EC49F4D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8000" y="2730808"/>
              <a:ext cx="11292098" cy="5640118"/>
            </a:xfrm>
            <a:prstGeom prst="rect">
              <a:avLst/>
            </a:prstGeom>
          </p:spPr>
        </p:pic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16001297-0E70-4FAA-BF46-F89E2E08DD15}"/>
                </a:ext>
              </a:extLst>
            </p:cNvPr>
            <p:cNvSpPr txBox="1"/>
            <p:nvPr/>
          </p:nvSpPr>
          <p:spPr>
            <a:xfrm>
              <a:off x="3947902" y="6057900"/>
              <a:ext cx="9953960" cy="33316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8028"/>
                </a:lnSpc>
                <a:spcBef>
                  <a:spcPct val="0"/>
                </a:spcBef>
              </a:pPr>
              <a:r>
                <a:rPr lang="en-US" sz="16600" b="1" u="none" strike="noStrike" spc="-300" dirty="0">
                  <a:solidFill>
                    <a:srgbClr val="65A3FF"/>
                  </a:solidFill>
                  <a:latin typeface="Bitcount Grid Double Roman Semi" panose="00000009000000020000" pitchFamily="50" charset="0"/>
                  <a:ea typeface="Aileron Heavy"/>
                  <a:cs typeface="Aileron Heavy"/>
                  <a:sym typeface="Aileron Heavy"/>
                </a:rPr>
                <a:t>J</a:t>
              </a:r>
              <a:r>
                <a:rPr lang="en-US" sz="16600" b="1" spc="-300" dirty="0">
                  <a:solidFill>
                    <a:srgbClr val="65A3FF"/>
                  </a:solidFill>
                  <a:latin typeface="Bitcount Grid Double Roman Semi" panose="00000009000000020000" pitchFamily="50" charset="0"/>
                  <a:ea typeface="Aileron Heavy"/>
                  <a:cs typeface="Aileron Heavy"/>
                  <a:sym typeface="Aileron Heavy"/>
                </a:rPr>
                <a:t>OB</a:t>
              </a:r>
              <a:r>
                <a:rPr lang="en-US" sz="16600" b="1" u="none" strike="noStrike" spc="-300" dirty="0">
                  <a:solidFill>
                    <a:srgbClr val="65A3FF"/>
                  </a:solidFill>
                  <a:latin typeface="Bitcount Grid Double Roman Semi" panose="00000009000000020000" pitchFamily="50" charset="0"/>
                  <a:ea typeface="Aileron Heavy"/>
                  <a:cs typeface="Aileron Heavy"/>
                  <a:sym typeface="Aileron Heavy"/>
                </a:rPr>
                <a:t>-A-YO</a:t>
              </a:r>
            </a:p>
          </p:txBody>
        </p:sp>
        <p:sp>
          <p:nvSpPr>
            <p:cNvPr id="6" name="TextBox 8">
              <a:extLst>
                <a:ext uri="{FF2B5EF4-FFF2-40B4-BE49-F238E27FC236}">
                  <a16:creationId xmlns:a16="http://schemas.microsoft.com/office/drawing/2014/main" id="{0632BE50-945C-E0CF-E673-0BAF48EA8940}"/>
                </a:ext>
              </a:extLst>
            </p:cNvPr>
            <p:cNvSpPr txBox="1"/>
            <p:nvPr/>
          </p:nvSpPr>
          <p:spPr>
            <a:xfrm>
              <a:off x="5280387" y="8897138"/>
              <a:ext cx="7288989" cy="9848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ctr"/>
              <a:r>
                <a:rPr lang="ko-KR" altLang="en-US" sz="3200" b="1" dirty="0">
                  <a:solidFill>
                    <a:srgbClr val="65A3FF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상권 데이터가 일자리가 되는 곳 </a:t>
              </a:r>
              <a:endParaRPr lang="en-US" altLang="ko-KR" sz="3200" b="1" dirty="0">
                <a:solidFill>
                  <a:srgbClr val="65A3FF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endParaRPr>
            </a:p>
            <a:p>
              <a:pPr marL="0" lvl="1" indent="0" algn="ctr"/>
              <a:r>
                <a:rPr lang="ko-KR" altLang="en-US" sz="3200" b="1" dirty="0">
                  <a:solidFill>
                    <a:srgbClr val="65A3FF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데이터로 미래를 </a:t>
              </a:r>
              <a:r>
                <a:rPr lang="en-US" altLang="ko-KR" sz="3200" b="1" dirty="0">
                  <a:solidFill>
                    <a:srgbClr val="65A3FF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‘</a:t>
              </a:r>
              <a:r>
                <a:rPr lang="ko-KR" altLang="en-US" sz="3200" b="1" dirty="0">
                  <a:solidFill>
                    <a:srgbClr val="65A3FF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잡아요</a:t>
              </a:r>
              <a:r>
                <a:rPr lang="en-US" altLang="ko-KR" sz="3200" b="1" dirty="0">
                  <a:solidFill>
                    <a:srgbClr val="65A3FF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’</a:t>
              </a:r>
              <a:endParaRPr lang="en-US" altLang="ko-KR" sz="2400" b="1" dirty="0">
                <a:solidFill>
                  <a:srgbClr val="65A3FF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AC84D33-2CA3-E233-65FF-AD23DF640465}"/>
              </a:ext>
            </a:extLst>
          </p:cNvPr>
          <p:cNvGrpSpPr/>
          <p:nvPr/>
        </p:nvGrpSpPr>
        <p:grpSpPr>
          <a:xfrm>
            <a:off x="12054479" y="3520153"/>
            <a:ext cx="5453116" cy="1524000"/>
            <a:chOff x="12386458" y="3567475"/>
            <a:chExt cx="5453116" cy="1524000"/>
          </a:xfrm>
        </p:grpSpPr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15E7FAE5-48F9-4F7A-A7B1-0BED4388D9FA}"/>
                </a:ext>
              </a:extLst>
            </p:cNvPr>
            <p:cNvSpPr txBox="1"/>
            <p:nvPr/>
          </p:nvSpPr>
          <p:spPr>
            <a:xfrm>
              <a:off x="14866324" y="3775477"/>
              <a:ext cx="2973250" cy="11079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algn="l"/>
              <a:r>
                <a:rPr lang="ko-KR" altLang="en-US" sz="2400" dirty="0" err="1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비수도권지역에서의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 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Job(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직업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)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을 잡아 성장할 수 있는 기회를 제공</a:t>
              </a:r>
              <a:endPara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91E6FAB-B11A-B312-E128-5C2E8B796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31" t="33683" r="49469" b="35696"/>
            <a:stretch>
              <a:fillRect/>
            </a:stretch>
          </p:blipFill>
          <p:spPr>
            <a:xfrm>
              <a:off x="12386458" y="3567475"/>
              <a:ext cx="2209800" cy="1524000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2EEE851-1A99-878E-4397-8742B13619BC}"/>
              </a:ext>
            </a:extLst>
          </p:cNvPr>
          <p:cNvGrpSpPr/>
          <p:nvPr/>
        </p:nvGrpSpPr>
        <p:grpSpPr>
          <a:xfrm>
            <a:off x="12092579" y="5627534"/>
            <a:ext cx="5659556" cy="1447801"/>
            <a:chOff x="12424558" y="5674856"/>
            <a:chExt cx="5659556" cy="144780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486B534-20F1-D456-DB6B-CA5C85E27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6" t="66357" r="51014" b="4553"/>
            <a:stretch>
              <a:fillRect/>
            </a:stretch>
          </p:blipFill>
          <p:spPr>
            <a:xfrm>
              <a:off x="12424558" y="5674856"/>
              <a:ext cx="2133600" cy="1447801"/>
            </a:xfrm>
            <a:prstGeom prst="rect">
              <a:avLst/>
            </a:prstGeom>
          </p:spPr>
        </p:pic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BA3C639F-0460-BAF3-9CB8-45D0231F66F5}"/>
                </a:ext>
              </a:extLst>
            </p:cNvPr>
            <p:cNvSpPr txBox="1"/>
            <p:nvPr/>
          </p:nvSpPr>
          <p:spPr>
            <a:xfrm>
              <a:off x="14866324" y="6014661"/>
              <a:ext cx="3217790" cy="11079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algn="l"/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고향 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or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 비수도권 지역에서 제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2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의 인생을 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Job(</a:t>
              </a:r>
              <a:r>
                <a:rPr lang="ko-KR" altLang="en-US" sz="2400" dirty="0" err="1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잡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)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을 수 있도록 도움을 제공</a:t>
              </a:r>
              <a:endPara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</p:txBody>
        </p:sp>
      </p:grpSp>
      <p:sp>
        <p:nvSpPr>
          <p:cNvPr id="22" name="TextBox 8">
            <a:extLst>
              <a:ext uri="{FF2B5EF4-FFF2-40B4-BE49-F238E27FC236}">
                <a16:creationId xmlns:a16="http://schemas.microsoft.com/office/drawing/2014/main" id="{BDB9ECDE-4C38-A0E7-8DE5-E061C7AB3A65}"/>
              </a:ext>
            </a:extLst>
          </p:cNvPr>
          <p:cNvSpPr txBox="1"/>
          <p:nvPr/>
        </p:nvSpPr>
        <p:spPr>
          <a:xfrm>
            <a:off x="11846916" y="7692053"/>
            <a:ext cx="6077036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algn="ctr"/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데이터기반의 정확한 분석을 통해 리스크를 최소화하고 성공을 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JOB(</a:t>
            </a:r>
            <a:r>
              <a:rPr lang="ko-KR" altLang="en-US" sz="24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잡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)</a:t>
            </a:r>
            <a:r>
              <a:rPr lang="ko-KR" altLang="en-US" sz="24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아갈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수 있도록 돕는 </a:t>
            </a:r>
            <a:b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r>
              <a:rPr lang="ko-KR" altLang="en-US" sz="36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스마트한 상권 솔루션</a:t>
            </a:r>
            <a:endParaRPr lang="en-US" sz="24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3216539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327696" y="276225"/>
            <a:ext cx="14279849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altLang="ko-KR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grpSp>
        <p:nvGrpSpPr>
          <p:cNvPr id="23" name="Group 23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6831951" y="633413"/>
            <a:ext cx="97979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04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4DBDC796-5A04-4291-A990-CAB2236F8427}"/>
              </a:ext>
            </a:extLst>
          </p:cNvPr>
          <p:cNvSpPr txBox="1"/>
          <p:nvPr/>
        </p:nvSpPr>
        <p:spPr>
          <a:xfrm>
            <a:off x="391015" y="2057163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rPr>
              <a:t>ERD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6179356" y="5813035"/>
            <a:ext cx="51054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공지사항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CUD :  ADMIN_ROLE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만 가능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일반 사용자는 오직 조회만 할 수 있음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백엔드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검증 로직</a:t>
            </a:r>
            <a:b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1) FK username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으로 작성자 일치 확인</a:t>
            </a:r>
            <a:b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2) </a:t>
            </a:r>
            <a:r>
              <a:rPr lang="en-US" altLang="ko-KR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role_type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이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ADMIN_ROLE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인지 확인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11857713" y="6491537"/>
            <a:ext cx="6096000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Community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CUD &amp;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파일 업로드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: USER_ROLE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만 가능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(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회원 전용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를 통해 작성자 본인 여부와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USER_ROLE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권한을 동시에 검증하여 비회원 접근 차단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파일 종속성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: FK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를 통한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1:N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관계 설정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게시글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삭제 시 파일 자동 삭제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(CASCADE DELETE)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로 데이터 </a:t>
            </a: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무결성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강화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댓글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종속성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: community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→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comment 1:N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관계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게시글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삭제 시 </a:t>
            </a: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댓글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자동 삭제</a:t>
            </a:r>
            <a:endParaRPr lang="en-US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124627A-D8BE-92B1-C1E2-7A15F1C25AAF}"/>
              </a:ext>
            </a:extLst>
          </p:cNvPr>
          <p:cNvGrpSpPr/>
          <p:nvPr/>
        </p:nvGrpSpPr>
        <p:grpSpPr>
          <a:xfrm>
            <a:off x="12025278" y="2762137"/>
            <a:ext cx="5760870" cy="3292532"/>
            <a:chOff x="5668138" y="2845277"/>
            <a:chExt cx="5760870" cy="3292532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8138" y="2845277"/>
              <a:ext cx="5760870" cy="3292532"/>
            </a:xfrm>
            <a:prstGeom prst="rect">
              <a:avLst/>
            </a:prstGeom>
            <a:noFill/>
            <a:ln w="19050">
              <a:solidFill>
                <a:srgbClr val="1351AA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94CCE4D-AC55-859D-8697-2B2401A93E7F}"/>
                </a:ext>
              </a:extLst>
            </p:cNvPr>
            <p:cNvGrpSpPr/>
            <p:nvPr/>
          </p:nvGrpSpPr>
          <p:grpSpPr>
            <a:xfrm>
              <a:off x="7138873" y="3932266"/>
              <a:ext cx="2819400" cy="694492"/>
              <a:chOff x="4343400" y="2885906"/>
              <a:chExt cx="2819400" cy="694492"/>
            </a:xfrm>
          </p:grpSpPr>
          <p:sp>
            <p:nvSpPr>
              <p:cNvPr id="15" name="TextBox 15"/>
              <p:cNvSpPr txBox="1"/>
              <p:nvPr/>
            </p:nvSpPr>
            <p:spPr>
              <a:xfrm>
                <a:off x="4572695" y="3111445"/>
                <a:ext cx="2360811" cy="33611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2490"/>
                  </a:lnSpc>
                  <a:spcBef>
                    <a:spcPct val="0"/>
                  </a:spcBef>
                </a:pPr>
                <a:r>
                  <a:rPr lang="en-US" sz="3000" b="1" spc="-93" dirty="0">
                    <a:solidFill>
                      <a:srgbClr val="1351AA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COMMUNITY</a:t>
                </a:r>
              </a:p>
            </p:txBody>
          </p: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060EFFF6-2627-2FAC-D313-1498B9347DB4}"/>
                  </a:ext>
                </a:extLst>
              </p:cNvPr>
              <p:cNvSpPr/>
              <p:nvPr/>
            </p:nvSpPr>
            <p:spPr>
              <a:xfrm>
                <a:off x="4343400" y="2885906"/>
                <a:ext cx="2819400" cy="694492"/>
              </a:xfrm>
              <a:prstGeom prst="roundRect">
                <a:avLst/>
              </a:prstGeom>
              <a:noFill/>
              <a:ln>
                <a:solidFill>
                  <a:srgbClr val="1351A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3EB4CE8-5C90-F5FC-8075-D77FFEF47AC9}"/>
              </a:ext>
            </a:extLst>
          </p:cNvPr>
          <p:cNvGrpSpPr/>
          <p:nvPr/>
        </p:nvGrpSpPr>
        <p:grpSpPr>
          <a:xfrm>
            <a:off x="5625503" y="2801319"/>
            <a:ext cx="6096000" cy="2708032"/>
            <a:chOff x="11743574" y="2877637"/>
            <a:chExt cx="6096000" cy="270803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43574" y="2877637"/>
              <a:ext cx="6096000" cy="2708032"/>
            </a:xfrm>
            <a:prstGeom prst="rect">
              <a:avLst/>
            </a:prstGeom>
            <a:noFill/>
            <a:ln w="19050">
              <a:solidFill>
                <a:srgbClr val="1351AA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3602992-2985-E9D5-CC18-681D8C7F1EB8}"/>
                </a:ext>
              </a:extLst>
            </p:cNvPr>
            <p:cNvGrpSpPr/>
            <p:nvPr/>
          </p:nvGrpSpPr>
          <p:grpSpPr>
            <a:xfrm>
              <a:off x="13424737" y="3836850"/>
              <a:ext cx="2819400" cy="694492"/>
              <a:chOff x="7800380" y="2859943"/>
              <a:chExt cx="2819400" cy="694492"/>
            </a:xfrm>
          </p:grpSpPr>
          <p:sp>
            <p:nvSpPr>
              <p:cNvPr id="14" name="TextBox 14"/>
              <p:cNvSpPr txBox="1"/>
              <p:nvPr/>
            </p:nvSpPr>
            <p:spPr>
              <a:xfrm>
                <a:off x="8364604" y="3090528"/>
                <a:ext cx="1558791" cy="33611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2490"/>
                  </a:lnSpc>
                  <a:spcBef>
                    <a:spcPct val="0"/>
                  </a:spcBef>
                </a:pPr>
                <a:r>
                  <a:rPr lang="en-US" sz="3000" b="1" spc="-93" dirty="0">
                    <a:solidFill>
                      <a:srgbClr val="1351AA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NOTICE</a:t>
                </a:r>
              </a:p>
            </p:txBody>
          </p: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29883782-E175-AC30-5B8A-2CB284C0C593}"/>
                  </a:ext>
                </a:extLst>
              </p:cNvPr>
              <p:cNvSpPr/>
              <p:nvPr/>
            </p:nvSpPr>
            <p:spPr>
              <a:xfrm>
                <a:off x="7800380" y="2859943"/>
                <a:ext cx="2819400" cy="694492"/>
              </a:xfrm>
              <a:prstGeom prst="roundRect">
                <a:avLst/>
              </a:prstGeom>
              <a:noFill/>
              <a:ln>
                <a:solidFill>
                  <a:srgbClr val="1351A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862" y="5336865"/>
            <a:ext cx="2230899" cy="1670027"/>
          </a:xfrm>
          <a:prstGeom prst="rect">
            <a:avLst/>
          </a:prstGeom>
          <a:noFill/>
          <a:ln w="19050">
            <a:solidFill>
              <a:srgbClr val="1351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034" y="2831437"/>
            <a:ext cx="4011161" cy="2327577"/>
          </a:xfrm>
          <a:prstGeom prst="rect">
            <a:avLst/>
          </a:prstGeom>
          <a:noFill/>
          <a:ln w="12700">
            <a:solidFill>
              <a:srgbClr val="1351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4A9A80E-817A-B473-70FC-2F2A02D80984}"/>
              </a:ext>
            </a:extLst>
          </p:cNvPr>
          <p:cNvGrpSpPr/>
          <p:nvPr/>
        </p:nvGrpSpPr>
        <p:grpSpPr>
          <a:xfrm>
            <a:off x="1798463" y="3435949"/>
            <a:ext cx="2819400" cy="694492"/>
            <a:chOff x="624840" y="3088468"/>
            <a:chExt cx="2819400" cy="6944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7A16AE-7952-426F-8995-6C891AA20B2A}"/>
                </a:ext>
              </a:extLst>
            </p:cNvPr>
            <p:cNvSpPr txBox="1"/>
            <p:nvPr/>
          </p:nvSpPr>
          <p:spPr>
            <a:xfrm>
              <a:off x="1524000" y="3143326"/>
              <a:ext cx="192024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spc="-150" dirty="0">
                  <a:solidFill>
                    <a:srgbClr val="1351AA"/>
                  </a:solidFill>
                  <a:latin typeface="Work Sans Bold" charset="0"/>
                  <a:ea typeface="학교안심 알림장 TTF B" panose="02000703000000000000" pitchFamily="2" charset="-127"/>
                  <a:sym typeface="Work Sans Bold"/>
                </a:rPr>
                <a:t>JWT</a:t>
              </a:r>
              <a:endParaRPr lang="ko-KR" altLang="en-US" sz="3200" spc="-150" dirty="0">
                <a:solidFill>
                  <a:srgbClr val="1351AA"/>
                </a:solidFill>
                <a:latin typeface="Work Sans Bold" charset="0"/>
                <a:ea typeface="학교안심 알림장 TTF B" panose="02000703000000000000" pitchFamily="2" charset="-127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71E37FA1-3745-B308-B9C9-23D3AEF8B360}"/>
                </a:ext>
              </a:extLst>
            </p:cNvPr>
            <p:cNvSpPr/>
            <p:nvPr/>
          </p:nvSpPr>
          <p:spPr>
            <a:xfrm>
              <a:off x="624840" y="3088468"/>
              <a:ext cx="2819400" cy="694492"/>
            </a:xfrm>
            <a:prstGeom prst="roundRect">
              <a:avLst/>
            </a:prstGeom>
            <a:noFill/>
            <a:ln>
              <a:solidFill>
                <a:srgbClr val="1351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D2B102A-ED34-4937-DD28-A67928AE76B1}"/>
              </a:ext>
            </a:extLst>
          </p:cNvPr>
          <p:cNvGrpSpPr/>
          <p:nvPr/>
        </p:nvGrpSpPr>
        <p:grpSpPr>
          <a:xfrm>
            <a:off x="1742611" y="5797045"/>
            <a:ext cx="2819400" cy="694492"/>
            <a:chOff x="12069467" y="3377941"/>
            <a:chExt cx="2819400" cy="6944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7A16AE-7952-426F-8995-6C891AA20B2A}"/>
                </a:ext>
              </a:extLst>
            </p:cNvPr>
            <p:cNvSpPr txBox="1"/>
            <p:nvPr/>
          </p:nvSpPr>
          <p:spPr>
            <a:xfrm>
              <a:off x="12349252" y="3448595"/>
              <a:ext cx="249936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spc="-150" dirty="0">
                  <a:solidFill>
                    <a:srgbClr val="1351AA"/>
                  </a:solidFill>
                  <a:latin typeface="Work Sans Bold" charset="0"/>
                  <a:ea typeface="학교안심 알림장 TTF B" panose="02000703000000000000" pitchFamily="2" charset="-127"/>
                  <a:sym typeface="Work Sans Bold"/>
                </a:rPr>
                <a:t>SIGNATURE</a:t>
              </a:r>
              <a:endParaRPr lang="ko-KR" altLang="en-US" sz="3200" spc="-150" dirty="0">
                <a:solidFill>
                  <a:srgbClr val="1351AA"/>
                </a:solidFill>
                <a:latin typeface="Work Sans Bold" charset="0"/>
                <a:ea typeface="학교안심 알림장 TTF B" panose="02000703000000000000" pitchFamily="2" charset="-127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45B03A3F-66FE-B8DF-60BB-2959341CA7FD}"/>
                </a:ext>
              </a:extLst>
            </p:cNvPr>
            <p:cNvSpPr/>
            <p:nvPr/>
          </p:nvSpPr>
          <p:spPr>
            <a:xfrm>
              <a:off x="12069467" y="3377941"/>
              <a:ext cx="2819400" cy="694492"/>
            </a:xfrm>
            <a:prstGeom prst="roundRect">
              <a:avLst/>
            </a:prstGeom>
            <a:noFill/>
            <a:ln>
              <a:solidFill>
                <a:srgbClr val="1351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1066800" y="7310576"/>
            <a:ext cx="7329005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Refresh Token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저장 및 관리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/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1) FK username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을 통한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1:1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관계로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user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와 연결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/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2)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로그인 세션 유지 및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Access Token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재발급 기능 지원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/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3)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로그아웃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/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탈취 시 토큰 무효화를 위한 중앙 저장소</a:t>
            </a:r>
            <a:endParaRPr lang="en-US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1066800" y="8675051"/>
            <a:ext cx="5492561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시스템 공통 암호화 키 관리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/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1)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독립적인 테이블로 특정 개체와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관계 없음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/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2) JWT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서명 및 유효성 검증에 사용되는 비밀 키 저장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/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3)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서비스 전체의 보안 및 데이터 </a:t>
            </a: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무결성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확보</a:t>
            </a:r>
            <a:endParaRPr lang="en-US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05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BE048569-9CAB-42E7-972D-453DA2C1F8B6}"/>
              </a:ext>
            </a:extLst>
          </p:cNvPr>
          <p:cNvSpPr txBox="1"/>
          <p:nvPr/>
        </p:nvSpPr>
        <p:spPr>
          <a:xfrm>
            <a:off x="327696" y="276225"/>
            <a:ext cx="12778704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7A16AE-7952-426F-8995-6C891AA20B2A}"/>
              </a:ext>
            </a:extLst>
          </p:cNvPr>
          <p:cNvSpPr txBox="1"/>
          <p:nvPr/>
        </p:nvSpPr>
        <p:spPr>
          <a:xfrm>
            <a:off x="299987" y="1971724"/>
            <a:ext cx="9340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Technology Stack</a:t>
            </a:r>
            <a:endParaRPr lang="ko-KR" altLang="en-US" sz="3200" spc="-150" dirty="0">
              <a:solidFill>
                <a:srgbClr val="1351AA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2160E1A-4FD1-535E-A90B-D7F44097CEC3}"/>
              </a:ext>
            </a:extLst>
          </p:cNvPr>
          <p:cNvGrpSpPr/>
          <p:nvPr/>
        </p:nvGrpSpPr>
        <p:grpSpPr>
          <a:xfrm>
            <a:off x="9118600" y="3634454"/>
            <a:ext cx="5987877" cy="2131813"/>
            <a:chOff x="1308774" y="5905500"/>
            <a:chExt cx="5987877" cy="213181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54EC9B2-4F08-21FA-D20D-3E5D67A7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966" y="6272517"/>
              <a:ext cx="1558685" cy="1558685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FBCA966-811B-DC70-EDBF-CBC7BC42A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58" t="21620" r="16774" b="26102"/>
            <a:stretch>
              <a:fillRect/>
            </a:stretch>
          </p:blipFill>
          <p:spPr>
            <a:xfrm>
              <a:off x="1308774" y="5905500"/>
              <a:ext cx="3552208" cy="2131813"/>
            </a:xfrm>
            <a:prstGeom prst="rect">
              <a:avLst/>
            </a:prstGeom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63C27220-3946-A8AA-C47C-B07C5C739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1" t="24001" r="37333" b="22653"/>
          <a:stretch>
            <a:fillRect/>
          </a:stretch>
        </p:blipFill>
        <p:spPr>
          <a:xfrm>
            <a:off x="1368295" y="3872859"/>
            <a:ext cx="1676400" cy="182921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E38C24D-AF04-EDDB-B526-B14D7D617D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8" t="7671" r="15326" b="12020"/>
          <a:stretch>
            <a:fillRect/>
          </a:stretch>
        </p:blipFill>
        <p:spPr>
          <a:xfrm>
            <a:off x="15480335" y="3990493"/>
            <a:ext cx="2149187" cy="1537643"/>
          </a:xfrm>
          <a:prstGeom prst="rect">
            <a:avLst/>
          </a:prstGeom>
        </p:spPr>
      </p:pic>
      <p:sp>
        <p:nvSpPr>
          <p:cNvPr id="33" name="Freeform 5">
            <a:extLst>
              <a:ext uri="{FF2B5EF4-FFF2-40B4-BE49-F238E27FC236}">
                <a16:creationId xmlns:a16="http://schemas.microsoft.com/office/drawing/2014/main" id="{6D7E65A5-F9D8-41BA-2475-9781CA713874}"/>
              </a:ext>
            </a:extLst>
          </p:cNvPr>
          <p:cNvSpPr/>
          <p:nvPr/>
        </p:nvSpPr>
        <p:spPr>
          <a:xfrm>
            <a:off x="2231894" y="7317247"/>
            <a:ext cx="13617705" cy="2491322"/>
          </a:xfrm>
          <a:custGeom>
            <a:avLst/>
            <a:gdLst/>
            <a:ahLst/>
            <a:cxnLst/>
            <a:rect l="l" t="t" r="r" b="b"/>
            <a:pathLst>
              <a:path w="1493969" h="340772">
                <a:moveTo>
                  <a:pt x="69607" y="0"/>
                </a:moveTo>
                <a:lnTo>
                  <a:pt x="1424362" y="0"/>
                </a:lnTo>
                <a:cubicBezTo>
                  <a:pt x="1442823" y="0"/>
                  <a:pt x="1460528" y="7334"/>
                  <a:pt x="1473581" y="20387"/>
                </a:cubicBezTo>
                <a:cubicBezTo>
                  <a:pt x="1486635" y="33441"/>
                  <a:pt x="1493969" y="51146"/>
                  <a:pt x="1493969" y="69607"/>
                </a:cubicBezTo>
                <a:lnTo>
                  <a:pt x="1493969" y="271165"/>
                </a:lnTo>
                <a:cubicBezTo>
                  <a:pt x="1493969" y="289626"/>
                  <a:pt x="1486635" y="307331"/>
                  <a:pt x="1473581" y="320385"/>
                </a:cubicBezTo>
                <a:cubicBezTo>
                  <a:pt x="1460528" y="333439"/>
                  <a:pt x="1442823" y="340772"/>
                  <a:pt x="1424362" y="340772"/>
                </a:cubicBezTo>
                <a:lnTo>
                  <a:pt x="69607" y="340772"/>
                </a:lnTo>
                <a:cubicBezTo>
                  <a:pt x="51146" y="340772"/>
                  <a:pt x="33441" y="333439"/>
                  <a:pt x="20387" y="320385"/>
                </a:cubicBezTo>
                <a:cubicBezTo>
                  <a:pt x="7334" y="307331"/>
                  <a:pt x="0" y="289626"/>
                  <a:pt x="0" y="271165"/>
                </a:cubicBezTo>
                <a:lnTo>
                  <a:pt x="0" y="69607"/>
                </a:lnTo>
                <a:cubicBezTo>
                  <a:pt x="0" y="51146"/>
                  <a:pt x="7334" y="33441"/>
                  <a:pt x="20387" y="20387"/>
                </a:cubicBezTo>
                <a:cubicBezTo>
                  <a:pt x="33441" y="7334"/>
                  <a:pt x="51146" y="0"/>
                  <a:pt x="6960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>
            <a:solidFill>
              <a:srgbClr val="1351AA"/>
            </a:solidFill>
            <a:prstDash val="solid"/>
            <a:round/>
          </a:ln>
        </p:spPr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FFF371B5-C2B6-2481-A1BA-1A410D6F9EBA}"/>
              </a:ext>
            </a:extLst>
          </p:cNvPr>
          <p:cNvSpPr/>
          <p:nvPr/>
        </p:nvSpPr>
        <p:spPr>
          <a:xfrm>
            <a:off x="9014873" y="3589784"/>
            <a:ext cx="8824701" cy="2491322"/>
          </a:xfrm>
          <a:custGeom>
            <a:avLst/>
            <a:gdLst/>
            <a:ahLst/>
            <a:cxnLst/>
            <a:rect l="l" t="t" r="r" b="b"/>
            <a:pathLst>
              <a:path w="1493969" h="340772">
                <a:moveTo>
                  <a:pt x="69607" y="0"/>
                </a:moveTo>
                <a:lnTo>
                  <a:pt x="1424362" y="0"/>
                </a:lnTo>
                <a:cubicBezTo>
                  <a:pt x="1442823" y="0"/>
                  <a:pt x="1460528" y="7334"/>
                  <a:pt x="1473581" y="20387"/>
                </a:cubicBezTo>
                <a:cubicBezTo>
                  <a:pt x="1486635" y="33441"/>
                  <a:pt x="1493969" y="51146"/>
                  <a:pt x="1493969" y="69607"/>
                </a:cubicBezTo>
                <a:lnTo>
                  <a:pt x="1493969" y="271165"/>
                </a:lnTo>
                <a:cubicBezTo>
                  <a:pt x="1493969" y="289626"/>
                  <a:pt x="1486635" y="307331"/>
                  <a:pt x="1473581" y="320385"/>
                </a:cubicBezTo>
                <a:cubicBezTo>
                  <a:pt x="1460528" y="333439"/>
                  <a:pt x="1442823" y="340772"/>
                  <a:pt x="1424362" y="340772"/>
                </a:cubicBezTo>
                <a:lnTo>
                  <a:pt x="69607" y="340772"/>
                </a:lnTo>
                <a:cubicBezTo>
                  <a:pt x="51146" y="340772"/>
                  <a:pt x="33441" y="333439"/>
                  <a:pt x="20387" y="320385"/>
                </a:cubicBezTo>
                <a:cubicBezTo>
                  <a:pt x="7334" y="307331"/>
                  <a:pt x="0" y="289626"/>
                  <a:pt x="0" y="271165"/>
                </a:cubicBezTo>
                <a:lnTo>
                  <a:pt x="0" y="69607"/>
                </a:lnTo>
                <a:cubicBezTo>
                  <a:pt x="0" y="51146"/>
                  <a:pt x="7334" y="33441"/>
                  <a:pt x="20387" y="20387"/>
                </a:cubicBezTo>
                <a:cubicBezTo>
                  <a:pt x="33441" y="7334"/>
                  <a:pt x="51146" y="0"/>
                  <a:pt x="6960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>
            <a:solidFill>
              <a:srgbClr val="1351AA"/>
            </a:solidFill>
            <a:prstDash val="solid"/>
            <a:round/>
          </a:ln>
        </p:spPr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2972BCAA-44B6-661C-26D9-FF92F2756369}"/>
              </a:ext>
            </a:extLst>
          </p:cNvPr>
          <p:cNvSpPr/>
          <p:nvPr/>
        </p:nvSpPr>
        <p:spPr>
          <a:xfrm>
            <a:off x="865401" y="3634454"/>
            <a:ext cx="7574319" cy="2491322"/>
          </a:xfrm>
          <a:custGeom>
            <a:avLst/>
            <a:gdLst/>
            <a:ahLst/>
            <a:cxnLst/>
            <a:rect l="l" t="t" r="r" b="b"/>
            <a:pathLst>
              <a:path w="1493969" h="340772">
                <a:moveTo>
                  <a:pt x="69607" y="0"/>
                </a:moveTo>
                <a:lnTo>
                  <a:pt x="1424362" y="0"/>
                </a:lnTo>
                <a:cubicBezTo>
                  <a:pt x="1442823" y="0"/>
                  <a:pt x="1460528" y="7334"/>
                  <a:pt x="1473581" y="20387"/>
                </a:cubicBezTo>
                <a:cubicBezTo>
                  <a:pt x="1486635" y="33441"/>
                  <a:pt x="1493969" y="51146"/>
                  <a:pt x="1493969" y="69607"/>
                </a:cubicBezTo>
                <a:lnTo>
                  <a:pt x="1493969" y="271165"/>
                </a:lnTo>
                <a:cubicBezTo>
                  <a:pt x="1493969" y="289626"/>
                  <a:pt x="1486635" y="307331"/>
                  <a:pt x="1473581" y="320385"/>
                </a:cubicBezTo>
                <a:cubicBezTo>
                  <a:pt x="1460528" y="333439"/>
                  <a:pt x="1442823" y="340772"/>
                  <a:pt x="1424362" y="340772"/>
                </a:cubicBezTo>
                <a:lnTo>
                  <a:pt x="69607" y="340772"/>
                </a:lnTo>
                <a:cubicBezTo>
                  <a:pt x="51146" y="340772"/>
                  <a:pt x="33441" y="333439"/>
                  <a:pt x="20387" y="320385"/>
                </a:cubicBezTo>
                <a:cubicBezTo>
                  <a:pt x="7334" y="307331"/>
                  <a:pt x="0" y="289626"/>
                  <a:pt x="0" y="271165"/>
                </a:cubicBezTo>
                <a:lnTo>
                  <a:pt x="0" y="69607"/>
                </a:lnTo>
                <a:cubicBezTo>
                  <a:pt x="0" y="51146"/>
                  <a:pt x="7334" y="33441"/>
                  <a:pt x="20387" y="20387"/>
                </a:cubicBezTo>
                <a:cubicBezTo>
                  <a:pt x="33441" y="7334"/>
                  <a:pt x="51146" y="0"/>
                  <a:pt x="6960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>
            <a:solidFill>
              <a:srgbClr val="1351AA"/>
            </a:solidFill>
            <a:prstDash val="solid"/>
            <a:round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5A210F-9346-8B5C-365C-113C35AD7E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261" y="3756363"/>
            <a:ext cx="1888600" cy="20059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787B82-EE79-44EA-BE11-86866D4650DB}"/>
              </a:ext>
            </a:extLst>
          </p:cNvPr>
          <p:cNvSpPr txBox="1"/>
          <p:nvPr/>
        </p:nvSpPr>
        <p:spPr>
          <a:xfrm>
            <a:off x="7378609" y="6662990"/>
            <a:ext cx="4079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프론트엔드</a:t>
            </a:r>
            <a:r>
              <a:rPr lang="ko-KR" altLang="en-US" sz="2800" dirty="0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 </a:t>
            </a:r>
            <a:r>
              <a:rPr lang="en-US" altLang="ko-KR" sz="2800" dirty="0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&amp; </a:t>
            </a:r>
            <a:r>
              <a:rPr lang="ko-KR" altLang="en-US" sz="2800" dirty="0" err="1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백엔드</a:t>
            </a:r>
            <a:endParaRPr lang="ko-KR" altLang="en-US" sz="2800" dirty="0">
              <a:solidFill>
                <a:srgbClr val="1351AA"/>
              </a:solidFill>
              <a:latin typeface="학교안심 알림장 TTF B" panose="020B0600000101010101" charset="-127"/>
              <a:ea typeface="학교안심 알림장 TTF B" panose="020B0600000101010101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D4160D-2CB4-4226-91D8-A33E67DA4327}"/>
              </a:ext>
            </a:extLst>
          </p:cNvPr>
          <p:cNvSpPr txBox="1"/>
          <p:nvPr/>
        </p:nvSpPr>
        <p:spPr>
          <a:xfrm>
            <a:off x="13256670" y="2772854"/>
            <a:ext cx="4079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데이터베이스</a:t>
            </a:r>
            <a:endParaRPr lang="ko-KR" altLang="en-US" sz="2800" dirty="0">
              <a:solidFill>
                <a:srgbClr val="1351AA"/>
              </a:solidFill>
              <a:latin typeface="학교안심 알림장 TTF B" panose="020B0600000101010101" charset="-127"/>
              <a:ea typeface="학교안심 알림장 TTF B" panose="020B0600000101010101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F96C98-D083-4540-A811-2928459E5704}"/>
              </a:ext>
            </a:extLst>
          </p:cNvPr>
          <p:cNvSpPr txBox="1"/>
          <p:nvPr/>
        </p:nvSpPr>
        <p:spPr>
          <a:xfrm>
            <a:off x="3436053" y="3034464"/>
            <a:ext cx="4079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버전관리 </a:t>
            </a:r>
            <a:r>
              <a:rPr lang="en-US" altLang="ko-KR" sz="2800" dirty="0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&amp; </a:t>
            </a:r>
            <a:r>
              <a:rPr lang="ko-KR" altLang="en-US" sz="2800" dirty="0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협업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9225B909-6F90-4E62-A3D6-E4654946D9A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874" y="4186017"/>
            <a:ext cx="1448133" cy="12954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7D9152EE-B097-45CA-B862-A26F8D6509EA}"/>
              </a:ext>
            </a:extLst>
          </p:cNvPr>
          <p:cNvGrpSpPr/>
          <p:nvPr/>
        </p:nvGrpSpPr>
        <p:grpSpPr>
          <a:xfrm>
            <a:off x="2618575" y="7545456"/>
            <a:ext cx="12792595" cy="2118545"/>
            <a:chOff x="2223555" y="7712380"/>
            <a:chExt cx="12792595" cy="211854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9CB0F71-65A3-F3A2-6310-607A486A9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3555" y="7768541"/>
              <a:ext cx="1985474" cy="198547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87A0D68-5602-9032-DE96-3A6CE52A3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74" t="8414" r="29129" b="25453"/>
            <a:stretch>
              <a:fillRect/>
            </a:stretch>
          </p:blipFill>
          <p:spPr>
            <a:xfrm>
              <a:off x="8222833" y="7955123"/>
              <a:ext cx="1842334" cy="1736936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A214C48-6E9F-A77B-8D27-4A6A9A77A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0256" y="7799063"/>
              <a:ext cx="1403870" cy="1985474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2FFD333-903E-8284-59E0-6F4129B69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7508" y="8044248"/>
              <a:ext cx="1558686" cy="1558686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5E466B-88E4-CCA7-E446-F7497E344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39337" y="8442929"/>
              <a:ext cx="2376813" cy="761323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0813DBD-FA9A-4336-897A-ED6443E60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9505" y="7712380"/>
              <a:ext cx="2874110" cy="2118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5691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327696" y="276225"/>
            <a:ext cx="14279849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altLang="ko-KR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grpSp>
        <p:nvGrpSpPr>
          <p:cNvPr id="23" name="Group 23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06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4DBDC796-5A04-4291-A990-CAB2236F8427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Development Schedule</a:t>
            </a: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10CF3978-0728-4102-9724-36459E24A0E8}"/>
              </a:ext>
            </a:extLst>
          </p:cNvPr>
          <p:cNvSpPr txBox="1"/>
          <p:nvPr/>
        </p:nvSpPr>
        <p:spPr>
          <a:xfrm>
            <a:off x="1664214" y="3873992"/>
            <a:ext cx="50292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4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기획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주제선정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ERD)</a:t>
            </a:r>
          </a:p>
          <a:p>
            <a:pPr marL="342900" indent="-342900">
              <a:lnSpc>
                <a:spcPts val="24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페이지별 맡은 파트 구현</a:t>
            </a:r>
            <a:endParaRPr lang="en-US" altLang="ko-KR" sz="2199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>
              <a:lnSpc>
                <a:spcPts val="2419"/>
              </a:lnSpc>
              <a:spcBef>
                <a:spcPct val="0"/>
              </a:spcBef>
            </a:pP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공지사항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Community,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로그인 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·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회원가입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</a:t>
            </a:r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9340AB2E-2DE2-4B22-BAF8-DAD86DEE50FD}"/>
              </a:ext>
            </a:extLst>
          </p:cNvPr>
          <p:cNvSpPr txBox="1"/>
          <p:nvPr/>
        </p:nvSpPr>
        <p:spPr>
          <a:xfrm>
            <a:off x="1896581" y="2990111"/>
            <a:ext cx="2439000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FIRST WEEK</a:t>
            </a:r>
          </a:p>
        </p:txBody>
      </p:sp>
      <p:grpSp>
        <p:nvGrpSpPr>
          <p:cNvPr id="29" name="Group 5">
            <a:extLst>
              <a:ext uri="{FF2B5EF4-FFF2-40B4-BE49-F238E27FC236}">
                <a16:creationId xmlns:a16="http://schemas.microsoft.com/office/drawing/2014/main" id="{AC758217-892C-4490-B34D-DDCA99C8A861}"/>
              </a:ext>
            </a:extLst>
          </p:cNvPr>
          <p:cNvGrpSpPr/>
          <p:nvPr/>
        </p:nvGrpSpPr>
        <p:grpSpPr>
          <a:xfrm>
            <a:off x="1448767" y="2861940"/>
            <a:ext cx="3334628" cy="694492"/>
            <a:chOff x="0" y="0"/>
            <a:chExt cx="1951343" cy="406400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044D007B-80CE-45F0-B376-63D5A2577AE8}"/>
                </a:ext>
              </a:extLst>
            </p:cNvPr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31" name="TextBox 7">
              <a:extLst>
                <a:ext uri="{FF2B5EF4-FFF2-40B4-BE49-F238E27FC236}">
                  <a16:creationId xmlns:a16="http://schemas.microsoft.com/office/drawing/2014/main" id="{93DAA830-E904-4A2A-8884-6FB02DE6587A}"/>
                </a:ext>
              </a:extLst>
            </p:cNvPr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8">
            <a:extLst>
              <a:ext uri="{FF2B5EF4-FFF2-40B4-BE49-F238E27FC236}">
                <a16:creationId xmlns:a16="http://schemas.microsoft.com/office/drawing/2014/main" id="{7AE44698-0781-4D1E-A5C0-425BF69F9793}"/>
              </a:ext>
            </a:extLst>
          </p:cNvPr>
          <p:cNvSpPr txBox="1"/>
          <p:nvPr/>
        </p:nvSpPr>
        <p:spPr>
          <a:xfrm>
            <a:off x="7660690" y="4519359"/>
            <a:ext cx="3200194" cy="1692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u="none" strike="noStrike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필수기능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병합</a:t>
            </a:r>
            <a:endParaRPr lang="en-US" altLang="ko-KR" sz="2199" u="none" strike="noStrike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main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페이지 차트 구현</a:t>
            </a:r>
            <a:endParaRPr lang="en-US" altLang="ko-KR" sz="2199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권한별 프론트 작업</a:t>
            </a:r>
            <a:endParaRPr lang="en-US" altLang="ko-KR" sz="2199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백엔드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통합 후 안되는 부분 계속 수정</a:t>
            </a:r>
            <a:endParaRPr lang="en-US" altLang="ko-KR" sz="2199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33" name="TextBox 9">
            <a:extLst>
              <a:ext uri="{FF2B5EF4-FFF2-40B4-BE49-F238E27FC236}">
                <a16:creationId xmlns:a16="http://schemas.microsoft.com/office/drawing/2014/main" id="{FA5E29CC-BFFB-4023-8468-77778FF50F02}"/>
              </a:ext>
            </a:extLst>
          </p:cNvPr>
          <p:cNvSpPr txBox="1"/>
          <p:nvPr/>
        </p:nvSpPr>
        <p:spPr>
          <a:xfrm>
            <a:off x="7689265" y="3853431"/>
            <a:ext cx="3072412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SECOND WEEK</a:t>
            </a:r>
          </a:p>
        </p:txBody>
      </p:sp>
      <p:grpSp>
        <p:nvGrpSpPr>
          <p:cNvPr id="34" name="Group 10">
            <a:extLst>
              <a:ext uri="{FF2B5EF4-FFF2-40B4-BE49-F238E27FC236}">
                <a16:creationId xmlns:a16="http://schemas.microsoft.com/office/drawing/2014/main" id="{077322A0-86FF-4B18-8CD2-B1BDE9E6A714}"/>
              </a:ext>
            </a:extLst>
          </p:cNvPr>
          <p:cNvGrpSpPr/>
          <p:nvPr/>
        </p:nvGrpSpPr>
        <p:grpSpPr>
          <a:xfrm>
            <a:off x="7604209" y="3669530"/>
            <a:ext cx="3363202" cy="694492"/>
            <a:chOff x="-16721" y="17357"/>
            <a:chExt cx="1968064" cy="406400"/>
          </a:xfrm>
        </p:grpSpPr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F10D3C13-7268-4DC2-B58D-9D650249859B}"/>
                </a:ext>
              </a:extLst>
            </p:cNvPr>
            <p:cNvSpPr/>
            <p:nvPr/>
          </p:nvSpPr>
          <p:spPr>
            <a:xfrm>
              <a:off x="-16721" y="17357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36" name="TextBox 12">
              <a:extLst>
                <a:ext uri="{FF2B5EF4-FFF2-40B4-BE49-F238E27FC236}">
                  <a16:creationId xmlns:a16="http://schemas.microsoft.com/office/drawing/2014/main" id="{27787133-3100-4CE6-88C4-C81B85164D21}"/>
                </a:ext>
              </a:extLst>
            </p:cNvPr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13">
            <a:extLst>
              <a:ext uri="{FF2B5EF4-FFF2-40B4-BE49-F238E27FC236}">
                <a16:creationId xmlns:a16="http://schemas.microsoft.com/office/drawing/2014/main" id="{065A331D-B395-46D8-A132-6E2CD5EA62F3}"/>
              </a:ext>
            </a:extLst>
          </p:cNvPr>
          <p:cNvSpPr txBox="1"/>
          <p:nvPr/>
        </p:nvSpPr>
        <p:spPr>
          <a:xfrm>
            <a:off x="13656331" y="3515005"/>
            <a:ext cx="4079527" cy="6768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spcBef>
                <a:spcPct val="0"/>
              </a:spcBef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데이터분석으로 예측모델 만들어  핵심기능 구현</a:t>
            </a:r>
            <a:endParaRPr lang="en-US" altLang="ko-KR" sz="2199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1960311F-C33C-4899-B255-5737A367FF98}"/>
              </a:ext>
            </a:extLst>
          </p:cNvPr>
          <p:cNvSpPr txBox="1"/>
          <p:nvPr/>
        </p:nvSpPr>
        <p:spPr>
          <a:xfrm>
            <a:off x="13667514" y="2707974"/>
            <a:ext cx="2721844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THIRD WEEK</a:t>
            </a:r>
          </a:p>
        </p:txBody>
      </p:sp>
      <p:grpSp>
        <p:nvGrpSpPr>
          <p:cNvPr id="39" name="Group 15">
            <a:extLst>
              <a:ext uri="{FF2B5EF4-FFF2-40B4-BE49-F238E27FC236}">
                <a16:creationId xmlns:a16="http://schemas.microsoft.com/office/drawing/2014/main" id="{CE1C237C-927A-4A57-814D-196386F47F7F}"/>
              </a:ext>
            </a:extLst>
          </p:cNvPr>
          <p:cNvGrpSpPr/>
          <p:nvPr/>
        </p:nvGrpSpPr>
        <p:grpSpPr>
          <a:xfrm>
            <a:off x="13361122" y="2579803"/>
            <a:ext cx="3334628" cy="694492"/>
            <a:chOff x="0" y="0"/>
            <a:chExt cx="1951343" cy="406400"/>
          </a:xfrm>
        </p:grpSpPr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34E5E7EC-9001-48BE-AD86-4DF19386AFBD}"/>
                </a:ext>
              </a:extLst>
            </p:cNvPr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41" name="TextBox 17">
              <a:extLst>
                <a:ext uri="{FF2B5EF4-FFF2-40B4-BE49-F238E27FC236}">
                  <a16:creationId xmlns:a16="http://schemas.microsoft.com/office/drawing/2014/main" id="{798C7FEF-CF72-4C45-B26F-9E4005522B12}"/>
                </a:ext>
              </a:extLst>
            </p:cNvPr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7" name="AutoShape 23">
            <a:extLst>
              <a:ext uri="{FF2B5EF4-FFF2-40B4-BE49-F238E27FC236}">
                <a16:creationId xmlns:a16="http://schemas.microsoft.com/office/drawing/2014/main" id="{9800437E-615B-4913-97DA-4ED211CB88AF}"/>
              </a:ext>
            </a:extLst>
          </p:cNvPr>
          <p:cNvSpPr/>
          <p:nvPr/>
        </p:nvSpPr>
        <p:spPr>
          <a:xfrm>
            <a:off x="4820756" y="3209186"/>
            <a:ext cx="2737402" cy="811707"/>
          </a:xfrm>
          <a:prstGeom prst="line">
            <a:avLst/>
          </a:prstGeom>
          <a:ln w="19050" cap="flat">
            <a:solidFill>
              <a:srgbClr val="E3E2D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8" name="AutoShape 24">
            <a:extLst>
              <a:ext uri="{FF2B5EF4-FFF2-40B4-BE49-F238E27FC236}">
                <a16:creationId xmlns:a16="http://schemas.microsoft.com/office/drawing/2014/main" id="{187309FF-5643-4F22-A026-027951BE9326}"/>
              </a:ext>
            </a:extLst>
          </p:cNvPr>
          <p:cNvSpPr/>
          <p:nvPr/>
        </p:nvSpPr>
        <p:spPr>
          <a:xfrm flipH="1">
            <a:off x="10892783" y="2927049"/>
            <a:ext cx="2468338" cy="1093844"/>
          </a:xfrm>
          <a:prstGeom prst="line">
            <a:avLst/>
          </a:prstGeom>
          <a:ln w="19050" cap="flat">
            <a:solidFill>
              <a:srgbClr val="E3E2DE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30485E1-C5CB-4014-E523-6AB0ED0D92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602592"/>
              </p:ext>
            </p:extLst>
          </p:nvPr>
        </p:nvGraphicFramePr>
        <p:xfrm>
          <a:off x="2910244" y="6562620"/>
          <a:ext cx="12467511" cy="31757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81073">
                  <a:extLst>
                    <a:ext uri="{9D8B030D-6E8A-4147-A177-3AD203B41FA5}">
                      <a16:colId xmlns:a16="http://schemas.microsoft.com/office/drawing/2014/main" val="857471479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3393922495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2680296562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2846922493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4220275771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2819372755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3701841348"/>
                    </a:ext>
                  </a:extLst>
                </a:gridCol>
              </a:tblGrid>
              <a:tr h="360013"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11/17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18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19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20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21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22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2403094"/>
                  </a:ext>
                </a:extLst>
              </a:tr>
              <a:tr h="682093">
                <a:tc>
                  <a:txBody>
                    <a:bodyPr/>
                    <a:lstStyle/>
                    <a:p>
                      <a:pPr algn="l" latinLnBrk="1"/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작업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2603971"/>
                  </a:ext>
                </a:extLst>
              </a:tr>
              <a:tr h="36001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23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24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25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26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27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28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29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6332405"/>
                  </a:ext>
                </a:extLst>
              </a:tr>
              <a:tr h="782987">
                <a:tc>
                  <a:txBody>
                    <a:bodyPr/>
                    <a:lstStyle/>
                    <a:p>
                      <a:pPr algn="l" latinLnBrk="1"/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6767062"/>
                  </a:ext>
                </a:extLst>
              </a:tr>
              <a:tr h="36001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30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12/1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3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4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5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6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86216494"/>
                  </a:ext>
                </a:extLst>
              </a:tr>
              <a:tr h="6305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1213043"/>
                  </a:ext>
                </a:extLst>
              </a:tr>
            </a:tbl>
          </a:graphicData>
        </a:graphic>
      </p:graphicFrame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10576C71-3E78-7CF6-641D-F8F9203A5B85}"/>
              </a:ext>
            </a:extLst>
          </p:cNvPr>
          <p:cNvSpPr/>
          <p:nvPr/>
        </p:nvSpPr>
        <p:spPr>
          <a:xfrm>
            <a:off x="6491644" y="6948802"/>
            <a:ext cx="8890873" cy="657379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6320CF-D159-E9BC-277C-99A6991A20AE}"/>
              </a:ext>
            </a:extLst>
          </p:cNvPr>
          <p:cNvSpPr txBox="1"/>
          <p:nvPr/>
        </p:nvSpPr>
        <p:spPr>
          <a:xfrm>
            <a:off x="6644044" y="7167055"/>
            <a:ext cx="61722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각자 맡은 페이지에 대해 </a:t>
            </a:r>
            <a:r>
              <a:rPr lang="ko-KR" altLang="en-US" sz="2199" u="none" strike="noStrike" dirty="0" err="1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백엔드</a:t>
            </a:r>
            <a:r>
              <a:rPr lang="en-US" altLang="ko-KR" sz="2199" u="none" strike="noStrike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199" u="none" strike="noStrike" dirty="0" err="1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프론트엔드</a:t>
            </a:r>
            <a:r>
              <a:rPr lang="ko-KR" altLang="en-US" sz="2199" u="none" strike="noStrike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작업 </a:t>
            </a:r>
            <a:endParaRPr lang="en-US" sz="2199" u="none" strike="noStrike" dirty="0">
              <a:solidFill>
                <a:srgbClr val="002060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807E2A86-BB53-F95D-DB56-0D9119C8125B}"/>
              </a:ext>
            </a:extLst>
          </p:cNvPr>
          <p:cNvSpPr/>
          <p:nvPr/>
        </p:nvSpPr>
        <p:spPr>
          <a:xfrm>
            <a:off x="2905483" y="8049312"/>
            <a:ext cx="5338762" cy="657379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341195-4F77-B4D3-2061-E001152F9750}"/>
              </a:ext>
            </a:extLst>
          </p:cNvPr>
          <p:cNvSpPr txBox="1"/>
          <p:nvPr/>
        </p:nvSpPr>
        <p:spPr>
          <a:xfrm>
            <a:off x="2224444" y="8250503"/>
            <a:ext cx="61722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병합 작업 후 구현 안되는 부분 수정</a:t>
            </a:r>
            <a:r>
              <a:rPr lang="ko-KR" altLang="en-US" sz="2199" u="none" strike="noStrike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endParaRPr lang="en-US" sz="2199" u="none" strike="noStrike" dirty="0">
              <a:solidFill>
                <a:srgbClr val="002060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C27D5356-10FF-51F9-CD9B-08DFB0AADEEF}"/>
              </a:ext>
            </a:extLst>
          </p:cNvPr>
          <p:cNvSpPr/>
          <p:nvPr/>
        </p:nvSpPr>
        <p:spPr>
          <a:xfrm>
            <a:off x="8244245" y="8062228"/>
            <a:ext cx="7133510" cy="65737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E06C01-2A5C-D74C-2FE9-CBB93F5045DA}"/>
              </a:ext>
            </a:extLst>
          </p:cNvPr>
          <p:cNvSpPr txBox="1"/>
          <p:nvPr/>
        </p:nvSpPr>
        <p:spPr>
          <a:xfrm>
            <a:off x="8091844" y="8273310"/>
            <a:ext cx="61722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기본기능 </a:t>
            </a:r>
            <a:r>
              <a:rPr lang="en-US" altLang="ko-KR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+ </a:t>
            </a:r>
            <a:r>
              <a:rPr lang="ko-KR" altLang="en-US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권한에 따른 작업 추가</a:t>
            </a:r>
            <a:endParaRPr lang="en-US" sz="2199" u="none" strike="noStrike" dirty="0">
              <a:solidFill>
                <a:srgbClr val="002060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D84C5DA-2247-080E-AC0E-98A24CCAF2F4}"/>
              </a:ext>
            </a:extLst>
          </p:cNvPr>
          <p:cNvSpPr/>
          <p:nvPr/>
        </p:nvSpPr>
        <p:spPr>
          <a:xfrm>
            <a:off x="8288305" y="9037135"/>
            <a:ext cx="7104935" cy="65737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F22D661C-51FD-4983-9B44-AF57FEA024C8}"/>
              </a:ext>
            </a:extLst>
          </p:cNvPr>
          <p:cNvSpPr/>
          <p:nvPr/>
        </p:nvSpPr>
        <p:spPr>
          <a:xfrm>
            <a:off x="2929894" y="9062736"/>
            <a:ext cx="5338762" cy="643458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013744-0207-346B-E8DA-5C39C91BD9A2}"/>
              </a:ext>
            </a:extLst>
          </p:cNvPr>
          <p:cNvSpPr txBox="1"/>
          <p:nvPr/>
        </p:nvSpPr>
        <p:spPr>
          <a:xfrm>
            <a:off x="2276832" y="9260595"/>
            <a:ext cx="61722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수정사항에 대한 통합작업 계속 진행</a:t>
            </a:r>
            <a:endParaRPr lang="en-US" sz="2199" u="none" strike="noStrike" dirty="0">
              <a:solidFill>
                <a:srgbClr val="002060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CA4B28-FD58-74B5-1BF1-EF16F3B906E2}"/>
              </a:ext>
            </a:extLst>
          </p:cNvPr>
          <p:cNvSpPr txBox="1"/>
          <p:nvPr/>
        </p:nvSpPr>
        <p:spPr>
          <a:xfrm>
            <a:off x="8489880" y="9242426"/>
            <a:ext cx="61722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데이터 분석 작업 </a:t>
            </a:r>
            <a:r>
              <a:rPr lang="en-US" altLang="ko-KR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+ </a:t>
            </a:r>
            <a:r>
              <a:rPr lang="ko-KR" altLang="en-US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핵심기능구현 마무리</a:t>
            </a:r>
            <a:endParaRPr lang="en-US" sz="2199" u="none" strike="noStrike" dirty="0">
              <a:solidFill>
                <a:srgbClr val="002060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1824164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grpSp>
        <p:nvGrpSpPr>
          <p:cNvPr id="8" name="Group 8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07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582F76E2-CC41-4460-A0C5-07F03CE83A3B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Data Analysis Process</a:t>
            </a: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1CF9DBF3-CFCF-4C94-AA39-FB0E818BA80E}"/>
              </a:ext>
            </a:extLst>
          </p:cNvPr>
          <p:cNvSpPr txBox="1"/>
          <p:nvPr/>
        </p:nvSpPr>
        <p:spPr>
          <a:xfrm>
            <a:off x="625914" y="3630148"/>
            <a:ext cx="16230600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데이터 신뢰도와 분석 정교화 확보를 위해 서울시를 테스트베드로 선정하여 맞춤형 예측 모델을 선제적으로 구축</a:t>
            </a:r>
            <a:endParaRPr lang="en-US" altLang="ko-KR" sz="22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본 모델을 기반으로 향후 비수도권 지역별 특성이 반영된 서비스 확장을 도모할 계획</a:t>
            </a:r>
            <a:endParaRPr lang="en-US" altLang="ko-KR" sz="22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사용자가 구 </a:t>
            </a:r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/ 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행정동 </a:t>
            </a:r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/ 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업종 선택 → 시스템이 해당 동의 업종에 관한 상권분석 결과 조회</a:t>
            </a:r>
            <a:endParaRPr lang="en-US" altLang="ko-KR" sz="22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9CF3F9F5-E80F-E843-FC0F-6E6FD26942ED}"/>
              </a:ext>
            </a:extLst>
          </p:cNvPr>
          <p:cNvSpPr txBox="1"/>
          <p:nvPr/>
        </p:nvSpPr>
        <p:spPr>
          <a:xfrm>
            <a:off x="609600" y="2918338"/>
            <a:ext cx="12496800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/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사용한 데이터 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서울시 상권분석서비스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-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행정동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/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영역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-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행정동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/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영역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-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자치구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/</a:t>
            </a:r>
            <a:r>
              <a:rPr lang="ko-KR" altLang="en-US" sz="24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길단위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유동인구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66891C7-49BA-509B-CAAA-66E84B1C5D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109806"/>
              </p:ext>
            </p:extLst>
          </p:nvPr>
        </p:nvGraphicFramePr>
        <p:xfrm>
          <a:off x="547687" y="5976302"/>
          <a:ext cx="7235386" cy="330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82586">
                  <a:extLst>
                    <a:ext uri="{9D8B030D-6E8A-4147-A177-3AD203B41FA5}">
                      <a16:colId xmlns:a16="http://schemas.microsoft.com/office/drawing/2014/main" val="1367892408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1189155788"/>
                    </a:ext>
                  </a:extLst>
                </a:gridCol>
              </a:tblGrid>
              <a:tr h="331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컬럼명</a:t>
                      </a:r>
                      <a:endParaRPr lang="ko-KR" altLang="en-US" dirty="0"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7430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행정동</a:t>
                      </a:r>
                      <a: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코드</a:t>
                      </a:r>
                      <a: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/</a:t>
                      </a: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행정동</a:t>
                      </a:r>
                      <a: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코드</a:t>
                      </a:r>
                      <a: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명</a:t>
                      </a:r>
                      <a:endParaRPr lang="en-US" altLang="ko-KR" dirty="0"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서비스</a:t>
                      </a:r>
                      <a: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업종</a:t>
                      </a:r>
                      <a: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코드</a:t>
                      </a:r>
                      <a: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/</a:t>
                      </a: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서비스</a:t>
                      </a:r>
                      <a: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업종</a:t>
                      </a:r>
                      <a: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코드</a:t>
                      </a:r>
                      <a: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사용자가 </a:t>
                      </a:r>
                      <a: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Select </a:t>
                      </a: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할 수 있는 기준이 되는 컬럼</a:t>
                      </a: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5514723"/>
                  </a:ext>
                </a:extLst>
              </a:tr>
              <a:tr h="5310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점포</a:t>
                      </a:r>
                      <a: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수</a:t>
                      </a:r>
                      <a:b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</a:b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유사</a:t>
                      </a:r>
                      <a: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업종</a:t>
                      </a:r>
                      <a: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점포</a:t>
                      </a:r>
                      <a: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수</a:t>
                      </a:r>
                      <a:b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</a:b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프랜차이즈</a:t>
                      </a:r>
                      <a: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점포</a:t>
                      </a:r>
                      <a: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수</a:t>
                      </a: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해당 시점의 수를 나타내는 데이터로 분기별 합을 하면 중복되기 때문에 </a:t>
                      </a:r>
                      <a: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4</a:t>
                      </a: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분기 데이터 사용</a:t>
                      </a: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8735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연간</a:t>
                      </a:r>
                      <a: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개업</a:t>
                      </a:r>
                      <a: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수</a:t>
                      </a:r>
                      <a: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합</a:t>
                      </a:r>
                      <a:b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</a:b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연간</a:t>
                      </a:r>
                      <a: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폐업</a:t>
                      </a:r>
                      <a: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수</a:t>
                      </a:r>
                      <a: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합</a:t>
                      </a: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분기별 합 → 연간 </a:t>
                      </a:r>
                      <a:r>
                        <a:rPr lang="ko-KR" altLang="en-US" dirty="0" err="1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개폐업</a:t>
                      </a: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 </a:t>
                      </a:r>
                      <a:r>
                        <a:rPr lang="ko-KR" altLang="en-US" dirty="0" err="1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점포수</a:t>
                      </a:r>
                      <a:endParaRPr lang="ko-KR" altLang="en-US" dirty="0"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  <a:p>
                      <a:pPr latinLnBrk="1"/>
                      <a:endParaRPr lang="ko-KR" altLang="en-US" dirty="0"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657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2024_</a:t>
                      </a: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연평균</a:t>
                      </a:r>
                      <a: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유동인구</a:t>
                      </a: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3969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영역</a:t>
                      </a:r>
                      <a: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면적</a:t>
                      </a: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204101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AE0E5E3E-FA13-0C1C-E574-13B30F0D2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768451"/>
            <a:ext cx="16451971" cy="952633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641C7AF-AC0D-E8EC-996E-8AC35A355B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983688"/>
              </p:ext>
            </p:extLst>
          </p:nvPr>
        </p:nvGraphicFramePr>
        <p:xfrm>
          <a:off x="8001000" y="5942329"/>
          <a:ext cx="9521386" cy="427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0014">
                  <a:extLst>
                    <a:ext uri="{9D8B030D-6E8A-4147-A177-3AD203B41FA5}">
                      <a16:colId xmlns:a16="http://schemas.microsoft.com/office/drawing/2014/main" val="2309275405"/>
                    </a:ext>
                  </a:extLst>
                </a:gridCol>
                <a:gridCol w="7621372">
                  <a:extLst>
                    <a:ext uri="{9D8B030D-6E8A-4147-A177-3AD203B41FA5}">
                      <a16:colId xmlns:a16="http://schemas.microsoft.com/office/drawing/2014/main" val="2179829239"/>
                    </a:ext>
                  </a:extLst>
                </a:gridCol>
              </a:tblGrid>
              <a:tr h="331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컬럼</a:t>
                      </a: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7430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업종</a:t>
                      </a:r>
                      <a: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면적</a:t>
                      </a:r>
                      <a: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밀도</a:t>
                      </a: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점포</a:t>
                      </a:r>
                      <a: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수</a:t>
                      </a:r>
                      <a: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/</a:t>
                      </a: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영역</a:t>
                      </a:r>
                      <a: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면적 </a:t>
                      </a:r>
                      <a: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:</a:t>
                      </a: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 공간대비 업종이 포화상태인지 확인</a:t>
                      </a: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5514723"/>
                  </a:ext>
                </a:extLst>
              </a:tr>
              <a:tr h="5310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점포</a:t>
                      </a:r>
                      <a: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증감률</a:t>
                      </a: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(</a:t>
                      </a: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개업</a:t>
                      </a:r>
                      <a: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점포</a:t>
                      </a:r>
                      <a: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수 </a:t>
                      </a:r>
                      <a: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– </a:t>
                      </a: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폐업</a:t>
                      </a:r>
                      <a: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점포</a:t>
                      </a:r>
                      <a: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수</a:t>
                      </a:r>
                      <a: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)/</a:t>
                      </a: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점포</a:t>
                      </a:r>
                      <a: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수</a:t>
                      </a:r>
                      <a:endParaRPr lang="en-US" altLang="ko-KR" dirty="0"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: </a:t>
                      </a: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시장이 커지는 중인지 빠져나가는 중인지 확인</a:t>
                      </a: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8735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경쟁도</a:t>
                      </a:r>
                      <a: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지수</a:t>
                      </a: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(</a:t>
                      </a: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점포</a:t>
                      </a:r>
                      <a: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수 </a:t>
                      </a:r>
                      <a: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/ </a:t>
                      </a: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유사</a:t>
                      </a:r>
                      <a: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업종</a:t>
                      </a:r>
                      <a: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점포</a:t>
                      </a:r>
                      <a: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수</a:t>
                      </a:r>
                      <a: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)*(1+</a:t>
                      </a: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프랜차이즈</a:t>
                      </a:r>
                      <a: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점포</a:t>
                      </a:r>
                      <a: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수</a:t>
                      </a:r>
                      <a: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/</a:t>
                      </a: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점포</a:t>
                      </a:r>
                      <a: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수</a:t>
                      </a:r>
                      <a: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)</a:t>
                      </a:r>
                      <a:endParaRPr lang="ko-KR" altLang="en-US" dirty="0"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: </a:t>
                      </a: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같은 업종 많을 수록 ↑</a:t>
                      </a:r>
                      <a: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, </a:t>
                      </a: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프랜차이즈 많을수록 ↑</a:t>
                      </a: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657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점포당</a:t>
                      </a:r>
                      <a: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유동인구</a:t>
                      </a: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2024_</a:t>
                      </a: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연평균</a:t>
                      </a:r>
                      <a: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유동인구 </a:t>
                      </a:r>
                      <a: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/ </a:t>
                      </a: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점포</a:t>
                      </a:r>
                      <a: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수 </a:t>
                      </a:r>
                      <a: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: </a:t>
                      </a: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낮으면 경쟁과다</a:t>
                      </a: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3969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전망</a:t>
                      </a:r>
                      <a:r>
                        <a:rPr lang="en-US" altLang="ko-KR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등급</a:t>
                      </a: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/>
                      <a:r>
                        <a:rPr lang="ko-KR" altLang="en-US" sz="20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전망 등급 </a:t>
                      </a:r>
                      <a:r>
                        <a:rPr lang="en-US" altLang="ko-KR" sz="20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: </a:t>
                      </a:r>
                      <a:r>
                        <a:rPr lang="ko-KR" altLang="en-US" sz="20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점포당 유동인구가 </a:t>
                      </a:r>
                      <a:r>
                        <a:rPr lang="en-US" altLang="ko-KR" sz="20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60%</a:t>
                      </a:r>
                      <a:r>
                        <a:rPr lang="ko-KR" altLang="en-US" sz="20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이상이고 업종</a:t>
                      </a:r>
                      <a:r>
                        <a:rPr lang="en-US" altLang="ko-KR" sz="20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_</a:t>
                      </a:r>
                      <a:r>
                        <a:rPr lang="ko-KR" altLang="en-US" sz="20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면적</a:t>
                      </a:r>
                      <a:r>
                        <a:rPr lang="en-US" altLang="ko-KR" sz="20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_</a:t>
                      </a:r>
                      <a:r>
                        <a:rPr lang="ko-KR" altLang="en-US" sz="20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밀도가 평균보다 작고 점포 증감률이 </a:t>
                      </a:r>
                      <a:r>
                        <a:rPr lang="en-US" altLang="ko-KR" sz="20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0</a:t>
                      </a:r>
                      <a:r>
                        <a:rPr lang="ko-KR" altLang="en-US" sz="20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보다 크면 전망 좋음</a:t>
                      </a:r>
                      <a:br>
                        <a:rPr lang="en-US" altLang="ko-KR" sz="20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</a:br>
                      <a:r>
                        <a:rPr lang="ko-KR" altLang="en-US" sz="20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점포 증감률이 </a:t>
                      </a:r>
                      <a:r>
                        <a:rPr lang="en-US" altLang="ko-KR" sz="20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0</a:t>
                      </a:r>
                      <a:r>
                        <a:rPr lang="ko-KR" altLang="en-US" sz="20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보다 작으면 주의</a:t>
                      </a:r>
                      <a:endParaRPr lang="en-US" altLang="ko-KR" sz="2000" dirty="0">
                        <a:solidFill>
                          <a:srgbClr val="1351AA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  <a:cs typeface="Work Sans"/>
                        <a:sym typeface="Work Sans"/>
                      </a:endParaRPr>
                    </a:p>
                    <a:p>
                      <a:pPr marL="0" lvl="1"/>
                      <a:r>
                        <a:rPr lang="en-US" altLang="ko-KR" sz="20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=&gt; </a:t>
                      </a:r>
                      <a:r>
                        <a:rPr lang="ko-KR" altLang="en-US" sz="20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점포당 유동인구가 많고 면적대비 점포 밀도가 낮고 최근 점포가 </a:t>
                      </a:r>
                      <a:r>
                        <a:rPr lang="ko-KR" altLang="en-US" sz="2000" dirty="0" err="1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줄지않고</a:t>
                      </a:r>
                      <a:r>
                        <a:rPr lang="ko-KR" altLang="en-US" sz="2000" dirty="0">
                          <a:solidFill>
                            <a:srgbClr val="1351AA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 경쟁도가 과하지 않으면 전망 좋음으로 판단</a:t>
                      </a:r>
                    </a:p>
                    <a:p>
                      <a:pPr latinLnBrk="1"/>
                      <a:endParaRPr lang="ko-KR" altLang="en-US" dirty="0"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2041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2584</TotalTime>
  <Words>1742</Words>
  <Application>Microsoft Office PowerPoint</Application>
  <PresentationFormat>사용자 지정</PresentationFormat>
  <Paragraphs>235</Paragraphs>
  <Slides>17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9" baseType="lpstr">
      <vt:lpstr>Work Sans Bold</vt:lpstr>
      <vt:lpstr>Calibri</vt:lpstr>
      <vt:lpstr>Arial</vt:lpstr>
      <vt:lpstr>학교안심 알림장 TTF B</vt:lpstr>
      <vt:lpstr>맑은 고딕</vt:lpstr>
      <vt:lpstr>Aileron Bold</vt:lpstr>
      <vt:lpstr>학교안심 알림장 TTF R</vt:lpstr>
      <vt:lpstr>Bitcount Grid Double Roman Semi</vt:lpstr>
      <vt:lpstr>페이퍼로지 7 Bold</vt:lpstr>
      <vt:lpstr>Aileron Heavy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Bold Minimalist Project Proposal Presentation</dc:title>
  <dc:creator>Administrator</dc:creator>
  <cp:lastModifiedBy>새롬 임</cp:lastModifiedBy>
  <cp:revision>158</cp:revision>
  <dcterms:created xsi:type="dcterms:W3CDTF">2006-08-16T00:00:00Z</dcterms:created>
  <dcterms:modified xsi:type="dcterms:W3CDTF">2025-12-21T15:47:34Z</dcterms:modified>
  <dc:identifier>DAG5qZLZ9dk</dc:identifier>
</cp:coreProperties>
</file>